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409" r:id="rId3"/>
    <p:sldId id="389" r:id="rId4"/>
    <p:sldId id="404" r:id="rId5"/>
    <p:sldId id="403" r:id="rId6"/>
    <p:sldId id="405" r:id="rId7"/>
    <p:sldId id="414" r:id="rId8"/>
    <p:sldId id="410" r:id="rId9"/>
    <p:sldId id="391" r:id="rId10"/>
    <p:sldId id="392" r:id="rId11"/>
    <p:sldId id="413" r:id="rId12"/>
    <p:sldId id="415" r:id="rId13"/>
    <p:sldId id="411" r:id="rId14"/>
    <p:sldId id="412" r:id="rId15"/>
    <p:sldId id="408" r:id="rId16"/>
    <p:sldId id="407" r:id="rId17"/>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p15:clr>
            <a:srgbClr val="A4A3A4"/>
          </p15:clr>
        </p15:guide>
        <p15:guide id="2" orient="horz" pos="278">
          <p15:clr>
            <a:srgbClr val="A4A3A4"/>
          </p15:clr>
        </p15:guide>
        <p15:guide id="3" orient="horz" pos="4042">
          <p15:clr>
            <a:srgbClr val="A4A3A4"/>
          </p15:clr>
        </p15:guide>
        <p15:guide id="4" orient="horz" pos="1162">
          <p15:clr>
            <a:srgbClr val="A4A3A4"/>
          </p15:clr>
        </p15:guide>
        <p15:guide id="5" orient="horz" pos="3974">
          <p15:clr>
            <a:srgbClr val="A4A3A4"/>
          </p15:clr>
        </p15:guide>
        <p15:guide id="6" orient="horz" pos="3816">
          <p15:clr>
            <a:srgbClr val="A4A3A4"/>
          </p15:clr>
        </p15:guide>
        <p15:guide id="7" orient="horz" pos="3022">
          <p15:clr>
            <a:srgbClr val="A4A3A4"/>
          </p15:clr>
        </p15:guide>
        <p15:guide id="8" orient="horz" pos="3135">
          <p15:clr>
            <a:srgbClr val="A4A3A4"/>
          </p15:clr>
        </p15:guide>
        <p15:guide id="9" orient="horz" pos="572">
          <p15:clr>
            <a:srgbClr val="A4A3A4"/>
          </p15:clr>
        </p15:guide>
        <p15:guide id="10" orient="horz" pos="1253">
          <p15:clr>
            <a:srgbClr val="A4A3A4"/>
          </p15:clr>
        </p15:guide>
        <p15:guide id="11" orient="horz" pos="2001">
          <p15:clr>
            <a:srgbClr val="A4A3A4"/>
          </p15:clr>
        </p15:guide>
        <p15:guide id="12" pos="2812">
          <p15:clr>
            <a:srgbClr val="A4A3A4"/>
          </p15:clr>
        </p15:guide>
        <p15:guide id="13" pos="272">
          <p15:clr>
            <a:srgbClr val="A4A3A4"/>
          </p15:clr>
        </p15:guide>
        <p15:guide id="14" pos="5488">
          <p15:clr>
            <a:srgbClr val="A4A3A4"/>
          </p15:clr>
        </p15:guide>
        <p15:guide id="15" pos="2925" userDrawn="1">
          <p15:clr>
            <a:srgbClr val="A4A3A4"/>
          </p15:clr>
        </p15:guide>
        <p15:guide id="16" pos="2064">
          <p15:clr>
            <a:srgbClr val="A4A3A4"/>
          </p15:clr>
        </p15:guide>
        <p15:guide id="17" pos="1927">
          <p15:clr>
            <a:srgbClr val="A4A3A4"/>
          </p15:clr>
        </p15:guide>
        <p15:guide id="18" pos="1156">
          <p15:clr>
            <a:srgbClr val="A4A3A4"/>
          </p15:clr>
        </p15:guide>
        <p15:guide id="19" pos="1020">
          <p15:clr>
            <a:srgbClr val="A4A3A4"/>
          </p15:clr>
        </p15:guide>
        <p15:guide id="20" pos="3696">
          <p15:clr>
            <a:srgbClr val="A4A3A4"/>
          </p15:clr>
        </p15:guide>
        <p15:guide id="21" pos="3833">
          <p15:clr>
            <a:srgbClr val="A4A3A4"/>
          </p15:clr>
        </p15:guide>
        <p15:guide id="22" pos="4604">
          <p15:clr>
            <a:srgbClr val="A4A3A4"/>
          </p15:clr>
        </p15:guide>
        <p15:guide id="23" pos="4740">
          <p15:clr>
            <a:srgbClr val="A4A3A4"/>
          </p15:clr>
        </p15:guide>
        <p15:guide id="24" orient="horz" pos="255">
          <p15:clr>
            <a:srgbClr val="A4A3A4"/>
          </p15:clr>
        </p15:guide>
        <p15:guide id="25" orient="horz" pos="4020">
          <p15:clr>
            <a:srgbClr val="A4A3A4"/>
          </p15:clr>
        </p15:guide>
        <p15:guide id="26" orient="horz" pos="3838">
          <p15:clr>
            <a:srgbClr val="A4A3A4"/>
          </p15:clr>
        </p15:guide>
        <p15:guide id="27" orient="horz" pos="1752">
          <p15:clr>
            <a:srgbClr val="A4A3A4"/>
          </p15:clr>
        </p15:guide>
        <p15:guide id="28" orient="horz" pos="3203">
          <p15:clr>
            <a:srgbClr val="A4A3A4"/>
          </p15:clr>
        </p15:guide>
        <p15:guide id="29" orient="horz" pos="1979">
          <p15:clr>
            <a:srgbClr val="A4A3A4"/>
          </p15:clr>
        </p15:guide>
        <p15:guide id="30" pos="2835">
          <p15:clr>
            <a:srgbClr val="A4A3A4"/>
          </p15:clr>
        </p15:guide>
        <p15:guide id="31" pos="5465">
          <p15:clr>
            <a:srgbClr val="A4A3A4"/>
          </p15:clr>
        </p15:guide>
        <p15:guide id="32" pos="3787">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ica Lindqvist" initials="ML" lastIdx="3" clrIdx="0">
    <p:extLst>
      <p:ext uri="{19B8F6BF-5375-455C-9EA6-DF929625EA0E}">
        <p15:presenceInfo xmlns:p15="http://schemas.microsoft.com/office/powerpoint/2012/main" userId="S-1-5-21-2401176923-1108262827-754777720-17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2E182"/>
    <a:srgbClr val="B0CB0B"/>
    <a:srgbClr val="1E6E32"/>
    <a:srgbClr val="EBF0BE"/>
    <a:srgbClr val="994916"/>
    <a:srgbClr val="FEF5B2"/>
    <a:srgbClr val="FFE57E"/>
    <a:srgbClr val="E1B900"/>
    <a:srgbClr val="FAD2E6"/>
    <a:srgbClr val="F0A5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5" autoAdjust="0"/>
    <p:restoredTop sz="94660"/>
  </p:normalViewPr>
  <p:slideViewPr>
    <p:cSldViewPr snapToObjects="1" showGuides="1">
      <p:cViewPr varScale="1">
        <p:scale>
          <a:sx n="109" d="100"/>
          <a:sy n="109" d="100"/>
        </p:scale>
        <p:origin x="1062" y="120"/>
      </p:cViewPr>
      <p:guideLst>
        <p:guide orient="horz" pos="2115"/>
        <p:guide orient="horz" pos="278"/>
        <p:guide orient="horz" pos="4042"/>
        <p:guide orient="horz" pos="1162"/>
        <p:guide orient="horz" pos="3974"/>
        <p:guide orient="horz" pos="3816"/>
        <p:guide orient="horz" pos="3022"/>
        <p:guide orient="horz" pos="3135"/>
        <p:guide orient="horz" pos="572"/>
        <p:guide orient="horz" pos="1253"/>
        <p:guide orient="horz" pos="2001"/>
        <p:guide pos="2812"/>
        <p:guide pos="272"/>
        <p:guide pos="5488"/>
        <p:guide pos="2925"/>
        <p:guide pos="2064"/>
        <p:guide pos="1927"/>
        <p:guide pos="1156"/>
        <p:guide pos="1020"/>
        <p:guide pos="3696"/>
        <p:guide pos="3833"/>
        <p:guide pos="4604"/>
        <p:guide pos="4740"/>
        <p:guide orient="horz" pos="255"/>
        <p:guide orient="horz" pos="4020"/>
        <p:guide orient="horz" pos="3838"/>
        <p:guide orient="horz" pos="1752"/>
        <p:guide orient="horz" pos="3203"/>
        <p:guide orient="horz" pos="1979"/>
        <p:guide pos="2835"/>
        <p:guide pos="5465"/>
        <p:guide pos="378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showGuides="1">
      <p:cViewPr varScale="1">
        <p:scale>
          <a:sx n="98" d="100"/>
          <a:sy n="98" d="100"/>
        </p:scale>
        <p:origin x="351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9EA533-60AC-44C0-B84B-FCA2A1650258}" type="datetimeFigureOut">
              <a:rPr lang="sv-SE" smtClean="0"/>
              <a:pPr/>
              <a:t>2024-05-29</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15F18B-6733-442E-B7B4-69E7D2E57F6F}" type="slidenum">
              <a:rPr lang="sv-SE" smtClean="0"/>
              <a:pPr/>
              <a:t>‹#›</a:t>
            </a:fld>
            <a:endParaRPr lang="sv-SE"/>
          </a:p>
        </p:txBody>
      </p:sp>
    </p:spTree>
    <p:extLst>
      <p:ext uri="{BB962C8B-B14F-4D97-AF65-F5344CB8AC3E}">
        <p14:creationId xmlns:p14="http://schemas.microsoft.com/office/powerpoint/2010/main" val="700256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6FDA3-B0B5-4894-A737-0FC3459D609F}" type="datetimeFigureOut">
              <a:rPr lang="sv-SE" smtClean="0"/>
              <a:pPr/>
              <a:t>2024-05-29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B8F7C9-FBDD-47A0-B9D7-977B78E559D4}" type="slidenum">
              <a:rPr lang="sv-SE" smtClean="0"/>
              <a:pPr/>
              <a:t>‹#›</a:t>
            </a:fld>
            <a:endParaRPr lang="sv-SE"/>
          </a:p>
        </p:txBody>
      </p:sp>
    </p:spTree>
    <p:extLst>
      <p:ext uri="{BB962C8B-B14F-4D97-AF65-F5344CB8AC3E}">
        <p14:creationId xmlns:p14="http://schemas.microsoft.com/office/powerpoint/2010/main" val="2346802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10"/>
          </p:nvPr>
        </p:nvSpPr>
        <p:spPr/>
        <p:txBody>
          <a:bodyPr/>
          <a:lstStyle/>
          <a:p>
            <a:fld id="{32B8F7C9-FBDD-47A0-B9D7-977B78E559D4}" type="slidenum">
              <a:rPr lang="sv-SE" smtClean="0"/>
              <a:pPr/>
              <a:t>1</a:t>
            </a:fld>
            <a:endParaRPr lang="sv-SE" dirty="0"/>
          </a:p>
        </p:txBody>
      </p:sp>
    </p:spTree>
    <p:extLst>
      <p:ext uri="{BB962C8B-B14F-4D97-AF65-F5344CB8AC3E}">
        <p14:creationId xmlns:p14="http://schemas.microsoft.com/office/powerpoint/2010/main" val="2503542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grön">
    <p:spTree>
      <p:nvGrpSpPr>
        <p:cNvPr id="1" name=""/>
        <p:cNvGrpSpPr/>
        <p:nvPr/>
      </p:nvGrpSpPr>
      <p:grpSpPr>
        <a:xfrm>
          <a:off x="0" y="0"/>
          <a:ext cx="0" cy="0"/>
          <a:chOff x="0" y="0"/>
          <a:chExt cx="0" cy="0"/>
        </a:xfrm>
      </p:grpSpPr>
      <p:sp>
        <p:nvSpPr>
          <p:cNvPr id="8" name="Rubrik 7"/>
          <p:cNvSpPr>
            <a:spLocks noGrp="1"/>
          </p:cNvSpPr>
          <p:nvPr>
            <p:ph type="title"/>
          </p:nvPr>
        </p:nvSpPr>
        <p:spPr/>
        <p:txBody>
          <a:bodyPr>
            <a:normAutofit/>
          </a:bodyPr>
          <a:lstStyle>
            <a:lvl1pPr>
              <a:defRPr sz="4400"/>
            </a:lvl1pPr>
          </a:lstStyle>
          <a:p>
            <a:r>
              <a:rPr lang="sv-SE"/>
              <a:t>Klicka här för att ändra format</a:t>
            </a:r>
          </a:p>
        </p:txBody>
      </p:sp>
      <p:sp>
        <p:nvSpPr>
          <p:cNvPr id="14" name="Freeform 11"/>
          <p:cNvSpPr>
            <a:spLocks noChangeAspect="1"/>
          </p:cNvSpPr>
          <p:nvPr userDrawn="1"/>
        </p:nvSpPr>
        <p:spPr bwMode="auto">
          <a:xfrm>
            <a:off x="0" y="2962231"/>
            <a:ext cx="9144000" cy="3895769"/>
          </a:xfrm>
          <a:custGeom>
            <a:avLst/>
            <a:gdLst>
              <a:gd name="T0" fmla="*/ 0 w 4096"/>
              <a:gd name="T1" fmla="*/ 1745 h 1745"/>
              <a:gd name="T2" fmla="*/ 4096 w 4096"/>
              <a:gd name="T3" fmla="*/ 1745 h 1745"/>
              <a:gd name="T4" fmla="*/ 4096 w 4096"/>
              <a:gd name="T5" fmla="*/ 0 h 1745"/>
              <a:gd name="T6" fmla="*/ 2255 w 4096"/>
              <a:gd name="T7" fmla="*/ 930 h 1745"/>
              <a:gd name="T8" fmla="*/ 0 w 4096"/>
              <a:gd name="T9" fmla="*/ 1278 h 1745"/>
              <a:gd name="T10" fmla="*/ 0 w 4096"/>
              <a:gd name="T11" fmla="*/ 1745 h 1745"/>
            </a:gdLst>
            <a:ahLst/>
            <a:cxnLst>
              <a:cxn ang="0">
                <a:pos x="T0" y="T1"/>
              </a:cxn>
              <a:cxn ang="0">
                <a:pos x="T2" y="T3"/>
              </a:cxn>
              <a:cxn ang="0">
                <a:pos x="T4" y="T5"/>
              </a:cxn>
              <a:cxn ang="0">
                <a:pos x="T6" y="T7"/>
              </a:cxn>
              <a:cxn ang="0">
                <a:pos x="T8" y="T9"/>
              </a:cxn>
              <a:cxn ang="0">
                <a:pos x="T10" y="T11"/>
              </a:cxn>
            </a:cxnLst>
            <a:rect l="0" t="0" r="r" b="b"/>
            <a:pathLst>
              <a:path w="4096" h="1745">
                <a:moveTo>
                  <a:pt x="0" y="1745"/>
                </a:moveTo>
                <a:cubicBezTo>
                  <a:pt x="4096" y="1745"/>
                  <a:pt x="4096" y="1745"/>
                  <a:pt x="4096" y="1745"/>
                </a:cubicBezTo>
                <a:cubicBezTo>
                  <a:pt x="4096" y="0"/>
                  <a:pt x="4096" y="0"/>
                  <a:pt x="4096" y="0"/>
                </a:cubicBezTo>
                <a:cubicBezTo>
                  <a:pt x="3451" y="283"/>
                  <a:pt x="3236" y="930"/>
                  <a:pt x="2255" y="930"/>
                </a:cubicBezTo>
                <a:cubicBezTo>
                  <a:pt x="1091" y="930"/>
                  <a:pt x="1006" y="1321"/>
                  <a:pt x="0" y="1278"/>
                </a:cubicBezTo>
                <a:lnTo>
                  <a:pt x="0" y="174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6"/>
          <p:cNvSpPr>
            <a:spLocks noChangeAspect="1"/>
          </p:cNvSpPr>
          <p:nvPr userDrawn="1"/>
        </p:nvSpPr>
        <p:spPr bwMode="auto">
          <a:xfrm>
            <a:off x="0" y="3212686"/>
            <a:ext cx="9144000" cy="3645314"/>
          </a:xfrm>
          <a:custGeom>
            <a:avLst/>
            <a:gdLst>
              <a:gd name="T0" fmla="*/ 0 w 4096"/>
              <a:gd name="T1" fmla="*/ 1633 h 1633"/>
              <a:gd name="T2" fmla="*/ 4096 w 4096"/>
              <a:gd name="T3" fmla="*/ 1633 h 1633"/>
              <a:gd name="T4" fmla="*/ 4096 w 4096"/>
              <a:gd name="T5" fmla="*/ 1033 h 1633"/>
              <a:gd name="T6" fmla="*/ 1817 w 4096"/>
              <a:gd name="T7" fmla="*/ 0 h 1633"/>
              <a:gd name="T8" fmla="*/ 0 w 4096"/>
              <a:gd name="T9" fmla="*/ 918 h 1633"/>
              <a:gd name="T10" fmla="*/ 0 w 4096"/>
              <a:gd name="T11" fmla="*/ 1633 h 1633"/>
            </a:gdLst>
            <a:ahLst/>
            <a:cxnLst>
              <a:cxn ang="0">
                <a:pos x="T0" y="T1"/>
              </a:cxn>
              <a:cxn ang="0">
                <a:pos x="T2" y="T3"/>
              </a:cxn>
              <a:cxn ang="0">
                <a:pos x="T4" y="T5"/>
              </a:cxn>
              <a:cxn ang="0">
                <a:pos x="T6" y="T7"/>
              </a:cxn>
              <a:cxn ang="0">
                <a:pos x="T8" y="T9"/>
              </a:cxn>
              <a:cxn ang="0">
                <a:pos x="T10" y="T11"/>
              </a:cxn>
            </a:cxnLst>
            <a:rect l="0" t="0" r="r" b="b"/>
            <a:pathLst>
              <a:path w="4096" h="1633">
                <a:moveTo>
                  <a:pt x="0" y="1633"/>
                </a:moveTo>
                <a:cubicBezTo>
                  <a:pt x="4096" y="1633"/>
                  <a:pt x="4096" y="1633"/>
                  <a:pt x="4096" y="1633"/>
                </a:cubicBezTo>
                <a:cubicBezTo>
                  <a:pt x="4096" y="1033"/>
                  <a:pt x="4096" y="1033"/>
                  <a:pt x="4096" y="1033"/>
                </a:cubicBezTo>
                <a:cubicBezTo>
                  <a:pt x="3046" y="934"/>
                  <a:pt x="2984" y="0"/>
                  <a:pt x="1817" y="0"/>
                </a:cubicBezTo>
                <a:cubicBezTo>
                  <a:pt x="849" y="0"/>
                  <a:pt x="641" y="641"/>
                  <a:pt x="0" y="918"/>
                </a:cubicBezTo>
                <a:lnTo>
                  <a:pt x="0" y="1633"/>
                </a:lnTo>
                <a:close/>
              </a:path>
            </a:pathLst>
          </a:custGeom>
          <a:solidFill>
            <a:srgbClr val="D2E182"/>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p:nvPr>
        </p:nvSpPr>
        <p:spPr>
          <a:xfrm>
            <a:off x="431800" y="2085931"/>
            <a:ext cx="6400800" cy="1752600"/>
          </a:xfrm>
        </p:spPr>
        <p:txBody>
          <a:bodyPr>
            <a:normAutofit/>
          </a:bodyPr>
          <a:lstStyle>
            <a:lvl1pPr marL="0" indent="0" algn="l">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15"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167021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bild blå">
    <p:spTree>
      <p:nvGrpSpPr>
        <p:cNvPr id="1" name=""/>
        <p:cNvGrpSpPr/>
        <p:nvPr/>
      </p:nvGrpSpPr>
      <p:grpSpPr>
        <a:xfrm>
          <a:off x="0" y="0"/>
          <a:ext cx="0" cy="0"/>
          <a:chOff x="0" y="0"/>
          <a:chExt cx="0" cy="0"/>
        </a:xfrm>
      </p:grpSpPr>
      <p:sp>
        <p:nvSpPr>
          <p:cNvPr id="9" name="Freeform 11"/>
          <p:cNvSpPr>
            <a:spLocks noChangeAspect="1"/>
          </p:cNvSpPr>
          <p:nvPr userDrawn="1"/>
        </p:nvSpPr>
        <p:spPr bwMode="auto">
          <a:xfrm>
            <a:off x="0" y="2962231"/>
            <a:ext cx="9144000" cy="3895769"/>
          </a:xfrm>
          <a:custGeom>
            <a:avLst/>
            <a:gdLst>
              <a:gd name="T0" fmla="*/ 0 w 4096"/>
              <a:gd name="T1" fmla="*/ 1745 h 1745"/>
              <a:gd name="T2" fmla="*/ 4096 w 4096"/>
              <a:gd name="T3" fmla="*/ 1745 h 1745"/>
              <a:gd name="T4" fmla="*/ 4096 w 4096"/>
              <a:gd name="T5" fmla="*/ 0 h 1745"/>
              <a:gd name="T6" fmla="*/ 2255 w 4096"/>
              <a:gd name="T7" fmla="*/ 930 h 1745"/>
              <a:gd name="T8" fmla="*/ 0 w 4096"/>
              <a:gd name="T9" fmla="*/ 1278 h 1745"/>
              <a:gd name="T10" fmla="*/ 0 w 4096"/>
              <a:gd name="T11" fmla="*/ 1745 h 1745"/>
            </a:gdLst>
            <a:ahLst/>
            <a:cxnLst>
              <a:cxn ang="0">
                <a:pos x="T0" y="T1"/>
              </a:cxn>
              <a:cxn ang="0">
                <a:pos x="T2" y="T3"/>
              </a:cxn>
              <a:cxn ang="0">
                <a:pos x="T4" y="T5"/>
              </a:cxn>
              <a:cxn ang="0">
                <a:pos x="T6" y="T7"/>
              </a:cxn>
              <a:cxn ang="0">
                <a:pos x="T8" y="T9"/>
              </a:cxn>
              <a:cxn ang="0">
                <a:pos x="T10" y="T11"/>
              </a:cxn>
            </a:cxnLst>
            <a:rect l="0" t="0" r="r" b="b"/>
            <a:pathLst>
              <a:path w="4096" h="1745">
                <a:moveTo>
                  <a:pt x="0" y="1745"/>
                </a:moveTo>
                <a:cubicBezTo>
                  <a:pt x="4096" y="1745"/>
                  <a:pt x="4096" y="1745"/>
                  <a:pt x="4096" y="1745"/>
                </a:cubicBezTo>
                <a:cubicBezTo>
                  <a:pt x="4096" y="0"/>
                  <a:pt x="4096" y="0"/>
                  <a:pt x="4096" y="0"/>
                </a:cubicBezTo>
                <a:cubicBezTo>
                  <a:pt x="3451" y="283"/>
                  <a:pt x="3236" y="930"/>
                  <a:pt x="2255" y="930"/>
                </a:cubicBezTo>
                <a:cubicBezTo>
                  <a:pt x="1091" y="930"/>
                  <a:pt x="1006" y="1321"/>
                  <a:pt x="0" y="1278"/>
                </a:cubicBezTo>
                <a:lnTo>
                  <a:pt x="0" y="1745"/>
                </a:lnTo>
                <a:close/>
              </a:path>
            </a:pathLst>
          </a:custGeom>
          <a:solidFill>
            <a:srgbClr val="009FE4"/>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6"/>
          <p:cNvSpPr>
            <a:spLocks noChangeAspect="1"/>
          </p:cNvSpPr>
          <p:nvPr userDrawn="1"/>
        </p:nvSpPr>
        <p:spPr bwMode="auto">
          <a:xfrm>
            <a:off x="0" y="3212686"/>
            <a:ext cx="9144000" cy="3645314"/>
          </a:xfrm>
          <a:custGeom>
            <a:avLst/>
            <a:gdLst>
              <a:gd name="T0" fmla="*/ 0 w 4096"/>
              <a:gd name="T1" fmla="*/ 1633 h 1633"/>
              <a:gd name="T2" fmla="*/ 4096 w 4096"/>
              <a:gd name="T3" fmla="*/ 1633 h 1633"/>
              <a:gd name="T4" fmla="*/ 4096 w 4096"/>
              <a:gd name="T5" fmla="*/ 1033 h 1633"/>
              <a:gd name="T6" fmla="*/ 1817 w 4096"/>
              <a:gd name="T7" fmla="*/ 0 h 1633"/>
              <a:gd name="T8" fmla="*/ 0 w 4096"/>
              <a:gd name="T9" fmla="*/ 918 h 1633"/>
              <a:gd name="T10" fmla="*/ 0 w 4096"/>
              <a:gd name="T11" fmla="*/ 1633 h 1633"/>
            </a:gdLst>
            <a:ahLst/>
            <a:cxnLst>
              <a:cxn ang="0">
                <a:pos x="T0" y="T1"/>
              </a:cxn>
              <a:cxn ang="0">
                <a:pos x="T2" y="T3"/>
              </a:cxn>
              <a:cxn ang="0">
                <a:pos x="T4" y="T5"/>
              </a:cxn>
              <a:cxn ang="0">
                <a:pos x="T6" y="T7"/>
              </a:cxn>
              <a:cxn ang="0">
                <a:pos x="T8" y="T9"/>
              </a:cxn>
              <a:cxn ang="0">
                <a:pos x="T10" y="T11"/>
              </a:cxn>
            </a:cxnLst>
            <a:rect l="0" t="0" r="r" b="b"/>
            <a:pathLst>
              <a:path w="4096" h="1633">
                <a:moveTo>
                  <a:pt x="0" y="1633"/>
                </a:moveTo>
                <a:cubicBezTo>
                  <a:pt x="4096" y="1633"/>
                  <a:pt x="4096" y="1633"/>
                  <a:pt x="4096" y="1633"/>
                </a:cubicBezTo>
                <a:cubicBezTo>
                  <a:pt x="4096" y="1033"/>
                  <a:pt x="4096" y="1033"/>
                  <a:pt x="4096" y="1033"/>
                </a:cubicBezTo>
                <a:cubicBezTo>
                  <a:pt x="3046" y="934"/>
                  <a:pt x="2984" y="0"/>
                  <a:pt x="1817" y="0"/>
                </a:cubicBezTo>
                <a:cubicBezTo>
                  <a:pt x="849" y="0"/>
                  <a:pt x="641" y="641"/>
                  <a:pt x="0" y="918"/>
                </a:cubicBezTo>
                <a:lnTo>
                  <a:pt x="0" y="1633"/>
                </a:lnTo>
                <a:close/>
              </a:path>
            </a:pathLst>
          </a:custGeom>
          <a:solidFill>
            <a:srgbClr val="7DC8F0"/>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Rubrik 7"/>
          <p:cNvSpPr>
            <a:spLocks noGrp="1"/>
          </p:cNvSpPr>
          <p:nvPr>
            <p:ph type="title"/>
          </p:nvPr>
        </p:nvSpPr>
        <p:spPr/>
        <p:txBody>
          <a:bodyPr>
            <a:normAutofit/>
          </a:bodyPr>
          <a:lstStyle>
            <a:lvl1pPr>
              <a:defRPr sz="4400"/>
            </a:lvl1pPr>
          </a:lstStyle>
          <a:p>
            <a:r>
              <a:rPr lang="sv-SE"/>
              <a:t>Klicka här för att ändra format</a:t>
            </a:r>
          </a:p>
        </p:txBody>
      </p:sp>
      <p:sp>
        <p:nvSpPr>
          <p:cNvPr id="3" name="Underrubrik 2"/>
          <p:cNvSpPr>
            <a:spLocks noGrp="1"/>
          </p:cNvSpPr>
          <p:nvPr>
            <p:ph type="subTitle" idx="1"/>
          </p:nvPr>
        </p:nvSpPr>
        <p:spPr>
          <a:xfrm>
            <a:off x="431800" y="2085931"/>
            <a:ext cx="6400800" cy="1752600"/>
          </a:xfrm>
        </p:spPr>
        <p:txBody>
          <a:bodyPr>
            <a:normAutofit/>
          </a:bodyPr>
          <a:lstStyle>
            <a:lvl1pPr marL="0" indent="0" algn="l">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11"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309518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ubrikbild rosa">
    <p:spTree>
      <p:nvGrpSpPr>
        <p:cNvPr id="1" name=""/>
        <p:cNvGrpSpPr/>
        <p:nvPr/>
      </p:nvGrpSpPr>
      <p:grpSpPr>
        <a:xfrm>
          <a:off x="0" y="0"/>
          <a:ext cx="0" cy="0"/>
          <a:chOff x="0" y="0"/>
          <a:chExt cx="0" cy="0"/>
        </a:xfrm>
      </p:grpSpPr>
      <p:sp>
        <p:nvSpPr>
          <p:cNvPr id="11" name="Freeform 11"/>
          <p:cNvSpPr>
            <a:spLocks noChangeAspect="1"/>
          </p:cNvSpPr>
          <p:nvPr userDrawn="1"/>
        </p:nvSpPr>
        <p:spPr bwMode="auto">
          <a:xfrm>
            <a:off x="0" y="2962231"/>
            <a:ext cx="9144000" cy="3895769"/>
          </a:xfrm>
          <a:custGeom>
            <a:avLst/>
            <a:gdLst>
              <a:gd name="T0" fmla="*/ 0 w 4096"/>
              <a:gd name="T1" fmla="*/ 1745 h 1745"/>
              <a:gd name="T2" fmla="*/ 4096 w 4096"/>
              <a:gd name="T3" fmla="*/ 1745 h 1745"/>
              <a:gd name="T4" fmla="*/ 4096 w 4096"/>
              <a:gd name="T5" fmla="*/ 0 h 1745"/>
              <a:gd name="T6" fmla="*/ 2255 w 4096"/>
              <a:gd name="T7" fmla="*/ 930 h 1745"/>
              <a:gd name="T8" fmla="*/ 0 w 4096"/>
              <a:gd name="T9" fmla="*/ 1278 h 1745"/>
              <a:gd name="T10" fmla="*/ 0 w 4096"/>
              <a:gd name="T11" fmla="*/ 1745 h 1745"/>
            </a:gdLst>
            <a:ahLst/>
            <a:cxnLst>
              <a:cxn ang="0">
                <a:pos x="T0" y="T1"/>
              </a:cxn>
              <a:cxn ang="0">
                <a:pos x="T2" y="T3"/>
              </a:cxn>
              <a:cxn ang="0">
                <a:pos x="T4" y="T5"/>
              </a:cxn>
              <a:cxn ang="0">
                <a:pos x="T6" y="T7"/>
              </a:cxn>
              <a:cxn ang="0">
                <a:pos x="T8" y="T9"/>
              </a:cxn>
              <a:cxn ang="0">
                <a:pos x="T10" y="T11"/>
              </a:cxn>
            </a:cxnLst>
            <a:rect l="0" t="0" r="r" b="b"/>
            <a:pathLst>
              <a:path w="4096" h="1745">
                <a:moveTo>
                  <a:pt x="0" y="1745"/>
                </a:moveTo>
                <a:cubicBezTo>
                  <a:pt x="4096" y="1745"/>
                  <a:pt x="4096" y="1745"/>
                  <a:pt x="4096" y="1745"/>
                </a:cubicBezTo>
                <a:cubicBezTo>
                  <a:pt x="4096" y="0"/>
                  <a:pt x="4096" y="0"/>
                  <a:pt x="4096" y="0"/>
                </a:cubicBezTo>
                <a:cubicBezTo>
                  <a:pt x="3451" y="283"/>
                  <a:pt x="3236" y="930"/>
                  <a:pt x="2255" y="930"/>
                </a:cubicBezTo>
                <a:cubicBezTo>
                  <a:pt x="1091" y="930"/>
                  <a:pt x="1006" y="1321"/>
                  <a:pt x="0" y="1278"/>
                </a:cubicBezTo>
                <a:lnTo>
                  <a:pt x="0" y="1745"/>
                </a:lnTo>
                <a:close/>
              </a:path>
            </a:pathLst>
          </a:custGeom>
          <a:solidFill>
            <a:srgbClr val="E6007E"/>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p:cNvSpPr>
            <a:spLocks noChangeAspect="1"/>
          </p:cNvSpPr>
          <p:nvPr userDrawn="1"/>
        </p:nvSpPr>
        <p:spPr bwMode="auto">
          <a:xfrm>
            <a:off x="0" y="3212686"/>
            <a:ext cx="9144000" cy="3645314"/>
          </a:xfrm>
          <a:custGeom>
            <a:avLst/>
            <a:gdLst>
              <a:gd name="T0" fmla="*/ 0 w 4096"/>
              <a:gd name="T1" fmla="*/ 1633 h 1633"/>
              <a:gd name="T2" fmla="*/ 4096 w 4096"/>
              <a:gd name="T3" fmla="*/ 1633 h 1633"/>
              <a:gd name="T4" fmla="*/ 4096 w 4096"/>
              <a:gd name="T5" fmla="*/ 1033 h 1633"/>
              <a:gd name="T6" fmla="*/ 1817 w 4096"/>
              <a:gd name="T7" fmla="*/ 0 h 1633"/>
              <a:gd name="T8" fmla="*/ 0 w 4096"/>
              <a:gd name="T9" fmla="*/ 918 h 1633"/>
              <a:gd name="T10" fmla="*/ 0 w 4096"/>
              <a:gd name="T11" fmla="*/ 1633 h 1633"/>
            </a:gdLst>
            <a:ahLst/>
            <a:cxnLst>
              <a:cxn ang="0">
                <a:pos x="T0" y="T1"/>
              </a:cxn>
              <a:cxn ang="0">
                <a:pos x="T2" y="T3"/>
              </a:cxn>
              <a:cxn ang="0">
                <a:pos x="T4" y="T5"/>
              </a:cxn>
              <a:cxn ang="0">
                <a:pos x="T6" y="T7"/>
              </a:cxn>
              <a:cxn ang="0">
                <a:pos x="T8" y="T9"/>
              </a:cxn>
              <a:cxn ang="0">
                <a:pos x="T10" y="T11"/>
              </a:cxn>
            </a:cxnLst>
            <a:rect l="0" t="0" r="r" b="b"/>
            <a:pathLst>
              <a:path w="4096" h="1633">
                <a:moveTo>
                  <a:pt x="0" y="1633"/>
                </a:moveTo>
                <a:cubicBezTo>
                  <a:pt x="4096" y="1633"/>
                  <a:pt x="4096" y="1633"/>
                  <a:pt x="4096" y="1633"/>
                </a:cubicBezTo>
                <a:cubicBezTo>
                  <a:pt x="4096" y="1033"/>
                  <a:pt x="4096" y="1033"/>
                  <a:pt x="4096" y="1033"/>
                </a:cubicBezTo>
                <a:cubicBezTo>
                  <a:pt x="3046" y="934"/>
                  <a:pt x="2984" y="0"/>
                  <a:pt x="1817" y="0"/>
                </a:cubicBezTo>
                <a:cubicBezTo>
                  <a:pt x="849" y="0"/>
                  <a:pt x="641" y="641"/>
                  <a:pt x="0" y="918"/>
                </a:cubicBezTo>
                <a:lnTo>
                  <a:pt x="0" y="1633"/>
                </a:lnTo>
                <a:close/>
              </a:path>
            </a:pathLst>
          </a:custGeom>
          <a:solidFill>
            <a:srgbClr val="F0A5C3"/>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Rubrik 7"/>
          <p:cNvSpPr>
            <a:spLocks noGrp="1"/>
          </p:cNvSpPr>
          <p:nvPr>
            <p:ph type="title"/>
          </p:nvPr>
        </p:nvSpPr>
        <p:spPr/>
        <p:txBody>
          <a:bodyPr>
            <a:normAutofit/>
          </a:bodyPr>
          <a:lstStyle>
            <a:lvl1pPr>
              <a:defRPr sz="4400"/>
            </a:lvl1pPr>
          </a:lstStyle>
          <a:p>
            <a:r>
              <a:rPr lang="sv-SE"/>
              <a:t>Klicka här för att ändra format</a:t>
            </a:r>
          </a:p>
        </p:txBody>
      </p:sp>
      <p:sp>
        <p:nvSpPr>
          <p:cNvPr id="3" name="Underrubrik 2"/>
          <p:cNvSpPr>
            <a:spLocks noGrp="1"/>
          </p:cNvSpPr>
          <p:nvPr>
            <p:ph type="subTitle" idx="1"/>
          </p:nvPr>
        </p:nvSpPr>
        <p:spPr>
          <a:xfrm>
            <a:off x="431800" y="2085931"/>
            <a:ext cx="6400800" cy="1752600"/>
          </a:xfrm>
        </p:spPr>
        <p:txBody>
          <a:bodyPr>
            <a:normAutofit/>
          </a:bodyPr>
          <a:lstStyle>
            <a:lvl1pPr marL="0" indent="0" algn="l">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9"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400101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bild gul">
    <p:spTree>
      <p:nvGrpSpPr>
        <p:cNvPr id="1" name=""/>
        <p:cNvGrpSpPr/>
        <p:nvPr/>
      </p:nvGrpSpPr>
      <p:grpSpPr>
        <a:xfrm>
          <a:off x="0" y="0"/>
          <a:ext cx="0" cy="0"/>
          <a:chOff x="0" y="0"/>
          <a:chExt cx="0" cy="0"/>
        </a:xfrm>
      </p:grpSpPr>
      <p:sp>
        <p:nvSpPr>
          <p:cNvPr id="9" name="Freeform 11"/>
          <p:cNvSpPr>
            <a:spLocks noChangeAspect="1"/>
          </p:cNvSpPr>
          <p:nvPr userDrawn="1"/>
        </p:nvSpPr>
        <p:spPr bwMode="auto">
          <a:xfrm>
            <a:off x="0" y="2962231"/>
            <a:ext cx="9144000" cy="3895769"/>
          </a:xfrm>
          <a:custGeom>
            <a:avLst/>
            <a:gdLst>
              <a:gd name="T0" fmla="*/ 0 w 4096"/>
              <a:gd name="T1" fmla="*/ 1745 h 1745"/>
              <a:gd name="T2" fmla="*/ 4096 w 4096"/>
              <a:gd name="T3" fmla="*/ 1745 h 1745"/>
              <a:gd name="T4" fmla="*/ 4096 w 4096"/>
              <a:gd name="T5" fmla="*/ 0 h 1745"/>
              <a:gd name="T6" fmla="*/ 2255 w 4096"/>
              <a:gd name="T7" fmla="*/ 930 h 1745"/>
              <a:gd name="T8" fmla="*/ 0 w 4096"/>
              <a:gd name="T9" fmla="*/ 1278 h 1745"/>
              <a:gd name="T10" fmla="*/ 0 w 4096"/>
              <a:gd name="T11" fmla="*/ 1745 h 1745"/>
            </a:gdLst>
            <a:ahLst/>
            <a:cxnLst>
              <a:cxn ang="0">
                <a:pos x="T0" y="T1"/>
              </a:cxn>
              <a:cxn ang="0">
                <a:pos x="T2" y="T3"/>
              </a:cxn>
              <a:cxn ang="0">
                <a:pos x="T4" y="T5"/>
              </a:cxn>
              <a:cxn ang="0">
                <a:pos x="T6" y="T7"/>
              </a:cxn>
              <a:cxn ang="0">
                <a:pos x="T8" y="T9"/>
              </a:cxn>
              <a:cxn ang="0">
                <a:pos x="T10" y="T11"/>
              </a:cxn>
            </a:cxnLst>
            <a:rect l="0" t="0" r="r" b="b"/>
            <a:pathLst>
              <a:path w="4096" h="1745">
                <a:moveTo>
                  <a:pt x="0" y="1745"/>
                </a:moveTo>
                <a:cubicBezTo>
                  <a:pt x="4096" y="1745"/>
                  <a:pt x="4096" y="1745"/>
                  <a:pt x="4096" y="1745"/>
                </a:cubicBezTo>
                <a:cubicBezTo>
                  <a:pt x="4096" y="0"/>
                  <a:pt x="4096" y="0"/>
                  <a:pt x="4096" y="0"/>
                </a:cubicBezTo>
                <a:cubicBezTo>
                  <a:pt x="3451" y="283"/>
                  <a:pt x="3236" y="930"/>
                  <a:pt x="2255" y="930"/>
                </a:cubicBezTo>
                <a:cubicBezTo>
                  <a:pt x="1091" y="930"/>
                  <a:pt x="1006" y="1321"/>
                  <a:pt x="0" y="1278"/>
                </a:cubicBezTo>
                <a:lnTo>
                  <a:pt x="0" y="1745"/>
                </a:lnTo>
                <a:close/>
              </a:path>
            </a:pathLst>
          </a:custGeom>
          <a:solidFill>
            <a:srgbClr val="FFB900"/>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6"/>
          <p:cNvSpPr>
            <a:spLocks noChangeAspect="1"/>
          </p:cNvSpPr>
          <p:nvPr userDrawn="1"/>
        </p:nvSpPr>
        <p:spPr bwMode="auto">
          <a:xfrm>
            <a:off x="0" y="3212686"/>
            <a:ext cx="9144000" cy="3645314"/>
          </a:xfrm>
          <a:custGeom>
            <a:avLst/>
            <a:gdLst>
              <a:gd name="T0" fmla="*/ 0 w 4096"/>
              <a:gd name="T1" fmla="*/ 1633 h 1633"/>
              <a:gd name="T2" fmla="*/ 4096 w 4096"/>
              <a:gd name="T3" fmla="*/ 1633 h 1633"/>
              <a:gd name="T4" fmla="*/ 4096 w 4096"/>
              <a:gd name="T5" fmla="*/ 1033 h 1633"/>
              <a:gd name="T6" fmla="*/ 1817 w 4096"/>
              <a:gd name="T7" fmla="*/ 0 h 1633"/>
              <a:gd name="T8" fmla="*/ 0 w 4096"/>
              <a:gd name="T9" fmla="*/ 918 h 1633"/>
              <a:gd name="T10" fmla="*/ 0 w 4096"/>
              <a:gd name="T11" fmla="*/ 1633 h 1633"/>
            </a:gdLst>
            <a:ahLst/>
            <a:cxnLst>
              <a:cxn ang="0">
                <a:pos x="T0" y="T1"/>
              </a:cxn>
              <a:cxn ang="0">
                <a:pos x="T2" y="T3"/>
              </a:cxn>
              <a:cxn ang="0">
                <a:pos x="T4" y="T5"/>
              </a:cxn>
              <a:cxn ang="0">
                <a:pos x="T6" y="T7"/>
              </a:cxn>
              <a:cxn ang="0">
                <a:pos x="T8" y="T9"/>
              </a:cxn>
              <a:cxn ang="0">
                <a:pos x="T10" y="T11"/>
              </a:cxn>
            </a:cxnLst>
            <a:rect l="0" t="0" r="r" b="b"/>
            <a:pathLst>
              <a:path w="4096" h="1633">
                <a:moveTo>
                  <a:pt x="0" y="1633"/>
                </a:moveTo>
                <a:cubicBezTo>
                  <a:pt x="4096" y="1633"/>
                  <a:pt x="4096" y="1633"/>
                  <a:pt x="4096" y="1633"/>
                </a:cubicBezTo>
                <a:cubicBezTo>
                  <a:pt x="4096" y="1033"/>
                  <a:pt x="4096" y="1033"/>
                  <a:pt x="4096" y="1033"/>
                </a:cubicBezTo>
                <a:cubicBezTo>
                  <a:pt x="3046" y="934"/>
                  <a:pt x="2984" y="0"/>
                  <a:pt x="1817" y="0"/>
                </a:cubicBezTo>
                <a:cubicBezTo>
                  <a:pt x="849" y="0"/>
                  <a:pt x="641" y="641"/>
                  <a:pt x="0" y="918"/>
                </a:cubicBezTo>
                <a:lnTo>
                  <a:pt x="0" y="1633"/>
                </a:lnTo>
                <a:close/>
              </a:path>
            </a:pathLst>
          </a:custGeom>
          <a:solidFill>
            <a:srgbClr val="FFE57E"/>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Rubrik 7"/>
          <p:cNvSpPr>
            <a:spLocks noGrp="1"/>
          </p:cNvSpPr>
          <p:nvPr>
            <p:ph type="title"/>
          </p:nvPr>
        </p:nvSpPr>
        <p:spPr/>
        <p:txBody>
          <a:bodyPr>
            <a:normAutofit/>
          </a:bodyPr>
          <a:lstStyle>
            <a:lvl1pPr>
              <a:defRPr sz="4400"/>
            </a:lvl1pPr>
          </a:lstStyle>
          <a:p>
            <a:r>
              <a:rPr lang="sv-SE"/>
              <a:t>Klicka här för att ändra format</a:t>
            </a:r>
          </a:p>
        </p:txBody>
      </p:sp>
      <p:sp>
        <p:nvSpPr>
          <p:cNvPr id="3" name="Underrubrik 2"/>
          <p:cNvSpPr>
            <a:spLocks noGrp="1"/>
          </p:cNvSpPr>
          <p:nvPr>
            <p:ph type="subTitle" idx="1"/>
          </p:nvPr>
        </p:nvSpPr>
        <p:spPr>
          <a:xfrm>
            <a:off x="431800" y="2085931"/>
            <a:ext cx="6400800" cy="1752600"/>
          </a:xfrm>
        </p:spPr>
        <p:txBody>
          <a:bodyPr>
            <a:normAutofit/>
          </a:bodyPr>
          <a:lstStyle>
            <a:lvl1pPr marL="0" indent="0" algn="l">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11"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920877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Kapitel grön">
    <p:spTree>
      <p:nvGrpSpPr>
        <p:cNvPr id="1" name=""/>
        <p:cNvGrpSpPr/>
        <p:nvPr/>
      </p:nvGrpSpPr>
      <p:grpSpPr>
        <a:xfrm>
          <a:off x="0" y="0"/>
          <a:ext cx="0" cy="0"/>
          <a:chOff x="0" y="0"/>
          <a:chExt cx="0" cy="0"/>
        </a:xfrm>
      </p:grpSpPr>
      <p:sp>
        <p:nvSpPr>
          <p:cNvPr id="12" name="Frihandsfigur 11"/>
          <p:cNvSpPr>
            <a:spLocks/>
          </p:cNvSpPr>
          <p:nvPr userDrawn="1"/>
        </p:nvSpPr>
        <p:spPr bwMode="auto">
          <a:xfrm>
            <a:off x="3369820" y="1828596"/>
            <a:ext cx="5774180" cy="5029404"/>
          </a:xfrm>
          <a:custGeom>
            <a:avLst/>
            <a:gdLst>
              <a:gd name="connsiteX0" fmla="*/ 4747499 w 5774180"/>
              <a:gd name="connsiteY0" fmla="*/ 0 h 5029404"/>
              <a:gd name="connsiteX1" fmla="*/ 5008910 w 5774180"/>
              <a:gd name="connsiteY1" fmla="*/ 112680 h 5029404"/>
              <a:gd name="connsiteX2" fmla="*/ 5508104 w 5774180"/>
              <a:gd name="connsiteY2" fmla="*/ 657906 h 5029404"/>
              <a:gd name="connsiteX3" fmla="*/ 5508104 w 5774180"/>
              <a:gd name="connsiteY3" fmla="*/ 658973 h 5029404"/>
              <a:gd name="connsiteX4" fmla="*/ 5508104 w 5774180"/>
              <a:gd name="connsiteY4" fmla="*/ 661328 h 5029404"/>
              <a:gd name="connsiteX5" fmla="*/ 5774180 w 5774180"/>
              <a:gd name="connsiteY5" fmla="*/ 949991 h 5029404"/>
              <a:gd name="connsiteX6" fmla="*/ 5774180 w 5774180"/>
              <a:gd name="connsiteY6" fmla="*/ 5029404 h 5029404"/>
              <a:gd name="connsiteX7" fmla="*/ 5401852 w 5774180"/>
              <a:gd name="connsiteY7" fmla="*/ 5029404 h 5029404"/>
              <a:gd name="connsiteX8" fmla="*/ 2354308 w 5774180"/>
              <a:gd name="connsiteY8" fmla="*/ 5029404 h 5029404"/>
              <a:gd name="connsiteX9" fmla="*/ 0 w 5774180"/>
              <a:gd name="connsiteY9" fmla="*/ 5029404 h 5029404"/>
              <a:gd name="connsiteX10" fmla="*/ 2411159 w 5774180"/>
              <a:gd name="connsiteY10" fmla="*/ 2388089 h 5029404"/>
              <a:gd name="connsiteX11" fmla="*/ 4487905 w 5774180"/>
              <a:gd name="connsiteY11" fmla="*/ 112680 h 5029404"/>
              <a:gd name="connsiteX12" fmla="*/ 4747499 w 5774180"/>
              <a:gd name="connsiteY12" fmla="*/ 0 h 502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4180" h="5029404">
                <a:moveTo>
                  <a:pt x="4747499" y="0"/>
                </a:moveTo>
                <a:cubicBezTo>
                  <a:pt x="4842915" y="0"/>
                  <a:pt x="4938635" y="37560"/>
                  <a:pt x="5008910" y="112680"/>
                </a:cubicBezTo>
                <a:cubicBezTo>
                  <a:pt x="5008910" y="112680"/>
                  <a:pt x="5008910" y="112680"/>
                  <a:pt x="5508104" y="657906"/>
                </a:cubicBezTo>
                <a:cubicBezTo>
                  <a:pt x="5508104" y="657906"/>
                  <a:pt x="5508104" y="657906"/>
                  <a:pt x="5508104" y="658973"/>
                </a:cubicBezTo>
                <a:lnTo>
                  <a:pt x="5508104" y="661328"/>
                </a:lnTo>
                <a:lnTo>
                  <a:pt x="5774180" y="949991"/>
                </a:lnTo>
                <a:lnTo>
                  <a:pt x="5774180" y="5029404"/>
                </a:lnTo>
                <a:lnTo>
                  <a:pt x="5401852" y="5029404"/>
                </a:lnTo>
                <a:lnTo>
                  <a:pt x="2354308" y="5029404"/>
                </a:lnTo>
                <a:lnTo>
                  <a:pt x="0" y="5029404"/>
                </a:lnTo>
                <a:cubicBezTo>
                  <a:pt x="0" y="5029404"/>
                  <a:pt x="0" y="5029404"/>
                  <a:pt x="2411159" y="2388089"/>
                </a:cubicBezTo>
                <a:cubicBezTo>
                  <a:pt x="2411159" y="2388089"/>
                  <a:pt x="2411159" y="2388089"/>
                  <a:pt x="4487905" y="112680"/>
                </a:cubicBezTo>
                <a:cubicBezTo>
                  <a:pt x="4556969" y="37560"/>
                  <a:pt x="4652082" y="0"/>
                  <a:pt x="4747499" y="0"/>
                </a:cubicBezTo>
                <a:close/>
              </a:path>
            </a:pathLst>
          </a:custGeom>
          <a:solidFill>
            <a:srgbClr val="B0CB0B"/>
          </a:solidFill>
          <a:ln>
            <a:noFill/>
          </a:ln>
        </p:spPr>
        <p:txBody>
          <a:bodyPr vert="horz" wrap="square" lIns="91440" tIns="45720" rIns="91440" bIns="45720" numCol="1" anchor="t" anchorCtr="0" compatLnSpc="1">
            <a:prstTxWarp prst="textNoShape">
              <a:avLst/>
            </a:prstTxWarp>
            <a:noAutofit/>
          </a:bodyPr>
          <a:lstStyle/>
          <a:p>
            <a:endParaRPr lang="sv-SE"/>
          </a:p>
        </p:txBody>
      </p:sp>
      <p:sp>
        <p:nvSpPr>
          <p:cNvPr id="13" name="Freeform 6"/>
          <p:cNvSpPr>
            <a:spLocks/>
          </p:cNvSpPr>
          <p:nvPr userDrawn="1"/>
        </p:nvSpPr>
        <p:spPr bwMode="auto">
          <a:xfrm>
            <a:off x="899592" y="3245534"/>
            <a:ext cx="6812666" cy="3612466"/>
          </a:xfrm>
          <a:custGeom>
            <a:avLst/>
            <a:gdLst>
              <a:gd name="T0" fmla="*/ 2651 w 2651"/>
              <a:gd name="T1" fmla="*/ 1406 h 1406"/>
              <a:gd name="T2" fmla="*/ 1866 w 2651"/>
              <a:gd name="T3" fmla="*/ 552 h 1406"/>
              <a:gd name="T4" fmla="*/ 1839 w 2651"/>
              <a:gd name="T5" fmla="*/ 572 h 1406"/>
              <a:gd name="T6" fmla="*/ 1866 w 2651"/>
              <a:gd name="T7" fmla="*/ 552 h 1406"/>
              <a:gd name="T8" fmla="*/ 1401 w 2651"/>
              <a:gd name="T9" fmla="*/ 47 h 1406"/>
              <a:gd name="T10" fmla="*/ 1240 w 2651"/>
              <a:gd name="T11" fmla="*/ 47 h 1406"/>
              <a:gd name="T12" fmla="*/ 843 w 2651"/>
              <a:gd name="T13" fmla="*/ 481 h 1406"/>
              <a:gd name="T14" fmla="*/ 0 w 2651"/>
              <a:gd name="T15" fmla="*/ 1406 h 1406"/>
              <a:gd name="T16" fmla="*/ 2651 w 2651"/>
              <a:gd name="T17" fmla="*/ 140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1" h="1406">
                <a:moveTo>
                  <a:pt x="2651" y="1406"/>
                </a:moveTo>
                <a:cubicBezTo>
                  <a:pt x="1866" y="552"/>
                  <a:pt x="1866" y="552"/>
                  <a:pt x="1866" y="552"/>
                </a:cubicBezTo>
                <a:cubicBezTo>
                  <a:pt x="1857" y="559"/>
                  <a:pt x="1849" y="566"/>
                  <a:pt x="1839" y="572"/>
                </a:cubicBezTo>
                <a:cubicBezTo>
                  <a:pt x="1849" y="566"/>
                  <a:pt x="1857" y="559"/>
                  <a:pt x="1866" y="552"/>
                </a:cubicBezTo>
                <a:cubicBezTo>
                  <a:pt x="1401" y="47"/>
                  <a:pt x="1401" y="47"/>
                  <a:pt x="1401" y="47"/>
                </a:cubicBezTo>
                <a:cubicBezTo>
                  <a:pt x="1358" y="0"/>
                  <a:pt x="1284" y="0"/>
                  <a:pt x="1240" y="47"/>
                </a:cubicBezTo>
                <a:cubicBezTo>
                  <a:pt x="843" y="481"/>
                  <a:pt x="843" y="481"/>
                  <a:pt x="843" y="481"/>
                </a:cubicBezTo>
                <a:cubicBezTo>
                  <a:pt x="0" y="1406"/>
                  <a:pt x="0" y="1406"/>
                  <a:pt x="0" y="1406"/>
                </a:cubicBezTo>
                <a:lnTo>
                  <a:pt x="2651" y="1406"/>
                </a:lnTo>
                <a:close/>
              </a:path>
            </a:pathLst>
          </a:custGeom>
          <a:solidFill>
            <a:srgbClr val="D2E182"/>
          </a:solidFill>
          <a:ln>
            <a:noFill/>
          </a:ln>
        </p:spPr>
        <p:txBody>
          <a:bodyPr vert="horz" wrap="square" lIns="91440" tIns="45720" rIns="91440" bIns="45720" numCol="1" anchor="t" anchorCtr="0" compatLnSpc="1">
            <a:prstTxWarp prst="textNoShape">
              <a:avLst/>
            </a:prstTxWarp>
          </a:bodyPr>
          <a:lstStyle/>
          <a:p>
            <a:pPr lvl="0"/>
            <a:endParaRPr lang="sv-SE"/>
          </a:p>
        </p:txBody>
      </p:sp>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431800" y="1844675"/>
            <a:ext cx="5076304" cy="4213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dirty="0"/>
          </a:p>
        </p:txBody>
      </p:sp>
      <p:sp>
        <p:nvSpPr>
          <p:cNvPr id="10"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3845733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Kapitel blå">
    <p:spTree>
      <p:nvGrpSpPr>
        <p:cNvPr id="1" name=""/>
        <p:cNvGrpSpPr/>
        <p:nvPr/>
      </p:nvGrpSpPr>
      <p:grpSpPr>
        <a:xfrm>
          <a:off x="0" y="0"/>
          <a:ext cx="0" cy="0"/>
          <a:chOff x="0" y="0"/>
          <a:chExt cx="0" cy="0"/>
        </a:xfrm>
      </p:grpSpPr>
      <p:sp>
        <p:nvSpPr>
          <p:cNvPr id="13" name="Frihandsfigur 12"/>
          <p:cNvSpPr>
            <a:spLocks/>
          </p:cNvSpPr>
          <p:nvPr userDrawn="1"/>
        </p:nvSpPr>
        <p:spPr bwMode="auto">
          <a:xfrm>
            <a:off x="3369820" y="1828596"/>
            <a:ext cx="5774180" cy="5029404"/>
          </a:xfrm>
          <a:custGeom>
            <a:avLst/>
            <a:gdLst>
              <a:gd name="connsiteX0" fmla="*/ 4747499 w 5774180"/>
              <a:gd name="connsiteY0" fmla="*/ 0 h 5029404"/>
              <a:gd name="connsiteX1" fmla="*/ 5008910 w 5774180"/>
              <a:gd name="connsiteY1" fmla="*/ 112680 h 5029404"/>
              <a:gd name="connsiteX2" fmla="*/ 5508104 w 5774180"/>
              <a:gd name="connsiteY2" fmla="*/ 657906 h 5029404"/>
              <a:gd name="connsiteX3" fmla="*/ 5508104 w 5774180"/>
              <a:gd name="connsiteY3" fmla="*/ 658973 h 5029404"/>
              <a:gd name="connsiteX4" fmla="*/ 5508104 w 5774180"/>
              <a:gd name="connsiteY4" fmla="*/ 661328 h 5029404"/>
              <a:gd name="connsiteX5" fmla="*/ 5774180 w 5774180"/>
              <a:gd name="connsiteY5" fmla="*/ 949991 h 5029404"/>
              <a:gd name="connsiteX6" fmla="*/ 5774180 w 5774180"/>
              <a:gd name="connsiteY6" fmla="*/ 5029404 h 5029404"/>
              <a:gd name="connsiteX7" fmla="*/ 5401852 w 5774180"/>
              <a:gd name="connsiteY7" fmla="*/ 5029404 h 5029404"/>
              <a:gd name="connsiteX8" fmla="*/ 2354308 w 5774180"/>
              <a:gd name="connsiteY8" fmla="*/ 5029404 h 5029404"/>
              <a:gd name="connsiteX9" fmla="*/ 0 w 5774180"/>
              <a:gd name="connsiteY9" fmla="*/ 5029404 h 5029404"/>
              <a:gd name="connsiteX10" fmla="*/ 2411159 w 5774180"/>
              <a:gd name="connsiteY10" fmla="*/ 2388089 h 5029404"/>
              <a:gd name="connsiteX11" fmla="*/ 4487905 w 5774180"/>
              <a:gd name="connsiteY11" fmla="*/ 112680 h 5029404"/>
              <a:gd name="connsiteX12" fmla="*/ 4747499 w 5774180"/>
              <a:gd name="connsiteY12" fmla="*/ 0 h 502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4180" h="5029404">
                <a:moveTo>
                  <a:pt x="4747499" y="0"/>
                </a:moveTo>
                <a:cubicBezTo>
                  <a:pt x="4842915" y="0"/>
                  <a:pt x="4938635" y="37560"/>
                  <a:pt x="5008910" y="112680"/>
                </a:cubicBezTo>
                <a:cubicBezTo>
                  <a:pt x="5008910" y="112680"/>
                  <a:pt x="5008910" y="112680"/>
                  <a:pt x="5508104" y="657906"/>
                </a:cubicBezTo>
                <a:cubicBezTo>
                  <a:pt x="5508104" y="657906"/>
                  <a:pt x="5508104" y="657906"/>
                  <a:pt x="5508104" y="658973"/>
                </a:cubicBezTo>
                <a:lnTo>
                  <a:pt x="5508104" y="661328"/>
                </a:lnTo>
                <a:lnTo>
                  <a:pt x="5774180" y="949991"/>
                </a:lnTo>
                <a:lnTo>
                  <a:pt x="5774180" y="5029404"/>
                </a:lnTo>
                <a:lnTo>
                  <a:pt x="5401852" y="5029404"/>
                </a:lnTo>
                <a:lnTo>
                  <a:pt x="2354308" y="5029404"/>
                </a:lnTo>
                <a:lnTo>
                  <a:pt x="0" y="5029404"/>
                </a:lnTo>
                <a:cubicBezTo>
                  <a:pt x="0" y="5029404"/>
                  <a:pt x="0" y="5029404"/>
                  <a:pt x="2411159" y="2388089"/>
                </a:cubicBezTo>
                <a:cubicBezTo>
                  <a:pt x="2411159" y="2388089"/>
                  <a:pt x="2411159" y="2388089"/>
                  <a:pt x="4487905" y="112680"/>
                </a:cubicBezTo>
                <a:cubicBezTo>
                  <a:pt x="4556969" y="37560"/>
                  <a:pt x="4652082" y="0"/>
                  <a:pt x="4747499" y="0"/>
                </a:cubicBezTo>
                <a:close/>
              </a:path>
            </a:pathLst>
          </a:custGeom>
          <a:solidFill>
            <a:srgbClr val="009FE4"/>
          </a:solidFill>
          <a:ln>
            <a:noFill/>
          </a:ln>
        </p:spPr>
        <p:txBody>
          <a:bodyPr vert="horz" wrap="square" lIns="91440" tIns="45720" rIns="91440" bIns="45720" numCol="1" anchor="t" anchorCtr="0" compatLnSpc="1">
            <a:prstTxWarp prst="textNoShape">
              <a:avLst/>
            </a:prstTxWarp>
            <a:noAutofit/>
          </a:bodyPr>
          <a:lstStyle/>
          <a:p>
            <a:endParaRPr lang="sv-SE"/>
          </a:p>
        </p:txBody>
      </p:sp>
      <p:sp>
        <p:nvSpPr>
          <p:cNvPr id="15" name="Freeform 6"/>
          <p:cNvSpPr>
            <a:spLocks/>
          </p:cNvSpPr>
          <p:nvPr userDrawn="1"/>
        </p:nvSpPr>
        <p:spPr bwMode="auto">
          <a:xfrm>
            <a:off x="899592" y="3245534"/>
            <a:ext cx="6812666" cy="3612466"/>
          </a:xfrm>
          <a:custGeom>
            <a:avLst/>
            <a:gdLst>
              <a:gd name="T0" fmla="*/ 2651 w 2651"/>
              <a:gd name="T1" fmla="*/ 1406 h 1406"/>
              <a:gd name="T2" fmla="*/ 1866 w 2651"/>
              <a:gd name="T3" fmla="*/ 552 h 1406"/>
              <a:gd name="T4" fmla="*/ 1839 w 2651"/>
              <a:gd name="T5" fmla="*/ 572 h 1406"/>
              <a:gd name="T6" fmla="*/ 1866 w 2651"/>
              <a:gd name="T7" fmla="*/ 552 h 1406"/>
              <a:gd name="T8" fmla="*/ 1401 w 2651"/>
              <a:gd name="T9" fmla="*/ 47 h 1406"/>
              <a:gd name="T10" fmla="*/ 1240 w 2651"/>
              <a:gd name="T11" fmla="*/ 47 h 1406"/>
              <a:gd name="T12" fmla="*/ 843 w 2651"/>
              <a:gd name="T13" fmla="*/ 481 h 1406"/>
              <a:gd name="T14" fmla="*/ 0 w 2651"/>
              <a:gd name="T15" fmla="*/ 1406 h 1406"/>
              <a:gd name="T16" fmla="*/ 2651 w 2651"/>
              <a:gd name="T17" fmla="*/ 140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1" h="1406">
                <a:moveTo>
                  <a:pt x="2651" y="1406"/>
                </a:moveTo>
                <a:cubicBezTo>
                  <a:pt x="1866" y="552"/>
                  <a:pt x="1866" y="552"/>
                  <a:pt x="1866" y="552"/>
                </a:cubicBezTo>
                <a:cubicBezTo>
                  <a:pt x="1857" y="559"/>
                  <a:pt x="1849" y="566"/>
                  <a:pt x="1839" y="572"/>
                </a:cubicBezTo>
                <a:cubicBezTo>
                  <a:pt x="1849" y="566"/>
                  <a:pt x="1857" y="559"/>
                  <a:pt x="1866" y="552"/>
                </a:cubicBezTo>
                <a:cubicBezTo>
                  <a:pt x="1401" y="47"/>
                  <a:pt x="1401" y="47"/>
                  <a:pt x="1401" y="47"/>
                </a:cubicBezTo>
                <a:cubicBezTo>
                  <a:pt x="1358" y="0"/>
                  <a:pt x="1284" y="0"/>
                  <a:pt x="1240" y="47"/>
                </a:cubicBezTo>
                <a:cubicBezTo>
                  <a:pt x="843" y="481"/>
                  <a:pt x="843" y="481"/>
                  <a:pt x="843" y="481"/>
                </a:cubicBezTo>
                <a:cubicBezTo>
                  <a:pt x="0" y="1406"/>
                  <a:pt x="0" y="1406"/>
                  <a:pt x="0" y="1406"/>
                </a:cubicBezTo>
                <a:lnTo>
                  <a:pt x="2651" y="1406"/>
                </a:lnTo>
                <a:close/>
              </a:path>
            </a:pathLst>
          </a:custGeom>
          <a:solidFill>
            <a:srgbClr val="7DC8F0"/>
          </a:solidFill>
          <a:ln>
            <a:noFill/>
          </a:ln>
        </p:spPr>
        <p:txBody>
          <a:bodyPr vert="horz" wrap="square" lIns="91440" tIns="45720" rIns="91440" bIns="45720" numCol="1" anchor="t" anchorCtr="0" compatLnSpc="1">
            <a:prstTxWarp prst="textNoShape">
              <a:avLst/>
            </a:prstTxWarp>
          </a:bodyPr>
          <a:lstStyle/>
          <a:p>
            <a:pPr lvl="0"/>
            <a:endParaRPr lang="sv-SE"/>
          </a:p>
        </p:txBody>
      </p:sp>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431800" y="1844675"/>
            <a:ext cx="5076304" cy="4213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dirty="0"/>
          </a:p>
        </p:txBody>
      </p:sp>
      <p:sp>
        <p:nvSpPr>
          <p:cNvPr id="11"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2821427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Kapitel rosa">
    <p:spTree>
      <p:nvGrpSpPr>
        <p:cNvPr id="1" name=""/>
        <p:cNvGrpSpPr/>
        <p:nvPr/>
      </p:nvGrpSpPr>
      <p:grpSpPr>
        <a:xfrm>
          <a:off x="0" y="0"/>
          <a:ext cx="0" cy="0"/>
          <a:chOff x="0" y="0"/>
          <a:chExt cx="0" cy="0"/>
        </a:xfrm>
      </p:grpSpPr>
      <p:sp>
        <p:nvSpPr>
          <p:cNvPr id="12" name="Frihandsfigur 11"/>
          <p:cNvSpPr>
            <a:spLocks/>
          </p:cNvSpPr>
          <p:nvPr userDrawn="1"/>
        </p:nvSpPr>
        <p:spPr bwMode="auto">
          <a:xfrm>
            <a:off x="3369820" y="1828596"/>
            <a:ext cx="5774180" cy="5029404"/>
          </a:xfrm>
          <a:custGeom>
            <a:avLst/>
            <a:gdLst>
              <a:gd name="connsiteX0" fmla="*/ 4747499 w 5774180"/>
              <a:gd name="connsiteY0" fmla="*/ 0 h 5029404"/>
              <a:gd name="connsiteX1" fmla="*/ 5008910 w 5774180"/>
              <a:gd name="connsiteY1" fmla="*/ 112680 h 5029404"/>
              <a:gd name="connsiteX2" fmla="*/ 5508104 w 5774180"/>
              <a:gd name="connsiteY2" fmla="*/ 657906 h 5029404"/>
              <a:gd name="connsiteX3" fmla="*/ 5508104 w 5774180"/>
              <a:gd name="connsiteY3" fmla="*/ 658973 h 5029404"/>
              <a:gd name="connsiteX4" fmla="*/ 5508104 w 5774180"/>
              <a:gd name="connsiteY4" fmla="*/ 661328 h 5029404"/>
              <a:gd name="connsiteX5" fmla="*/ 5774180 w 5774180"/>
              <a:gd name="connsiteY5" fmla="*/ 949991 h 5029404"/>
              <a:gd name="connsiteX6" fmla="*/ 5774180 w 5774180"/>
              <a:gd name="connsiteY6" fmla="*/ 5029404 h 5029404"/>
              <a:gd name="connsiteX7" fmla="*/ 5401852 w 5774180"/>
              <a:gd name="connsiteY7" fmla="*/ 5029404 h 5029404"/>
              <a:gd name="connsiteX8" fmla="*/ 2354308 w 5774180"/>
              <a:gd name="connsiteY8" fmla="*/ 5029404 h 5029404"/>
              <a:gd name="connsiteX9" fmla="*/ 0 w 5774180"/>
              <a:gd name="connsiteY9" fmla="*/ 5029404 h 5029404"/>
              <a:gd name="connsiteX10" fmla="*/ 2411159 w 5774180"/>
              <a:gd name="connsiteY10" fmla="*/ 2388089 h 5029404"/>
              <a:gd name="connsiteX11" fmla="*/ 4487905 w 5774180"/>
              <a:gd name="connsiteY11" fmla="*/ 112680 h 5029404"/>
              <a:gd name="connsiteX12" fmla="*/ 4747499 w 5774180"/>
              <a:gd name="connsiteY12" fmla="*/ 0 h 502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4180" h="5029404">
                <a:moveTo>
                  <a:pt x="4747499" y="0"/>
                </a:moveTo>
                <a:cubicBezTo>
                  <a:pt x="4842915" y="0"/>
                  <a:pt x="4938635" y="37560"/>
                  <a:pt x="5008910" y="112680"/>
                </a:cubicBezTo>
                <a:cubicBezTo>
                  <a:pt x="5008910" y="112680"/>
                  <a:pt x="5008910" y="112680"/>
                  <a:pt x="5508104" y="657906"/>
                </a:cubicBezTo>
                <a:cubicBezTo>
                  <a:pt x="5508104" y="657906"/>
                  <a:pt x="5508104" y="657906"/>
                  <a:pt x="5508104" y="658973"/>
                </a:cubicBezTo>
                <a:lnTo>
                  <a:pt x="5508104" y="661328"/>
                </a:lnTo>
                <a:lnTo>
                  <a:pt x="5774180" y="949991"/>
                </a:lnTo>
                <a:lnTo>
                  <a:pt x="5774180" y="5029404"/>
                </a:lnTo>
                <a:lnTo>
                  <a:pt x="5401852" y="5029404"/>
                </a:lnTo>
                <a:lnTo>
                  <a:pt x="2354308" y="5029404"/>
                </a:lnTo>
                <a:lnTo>
                  <a:pt x="0" y="5029404"/>
                </a:lnTo>
                <a:cubicBezTo>
                  <a:pt x="0" y="5029404"/>
                  <a:pt x="0" y="5029404"/>
                  <a:pt x="2411159" y="2388089"/>
                </a:cubicBezTo>
                <a:cubicBezTo>
                  <a:pt x="2411159" y="2388089"/>
                  <a:pt x="2411159" y="2388089"/>
                  <a:pt x="4487905" y="112680"/>
                </a:cubicBezTo>
                <a:cubicBezTo>
                  <a:pt x="4556969" y="37560"/>
                  <a:pt x="4652082" y="0"/>
                  <a:pt x="4747499" y="0"/>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sv-SE"/>
          </a:p>
        </p:txBody>
      </p:sp>
      <p:sp>
        <p:nvSpPr>
          <p:cNvPr id="15" name="Freeform 6"/>
          <p:cNvSpPr>
            <a:spLocks/>
          </p:cNvSpPr>
          <p:nvPr userDrawn="1"/>
        </p:nvSpPr>
        <p:spPr bwMode="auto">
          <a:xfrm>
            <a:off x="899592" y="3245534"/>
            <a:ext cx="6812666" cy="3612466"/>
          </a:xfrm>
          <a:custGeom>
            <a:avLst/>
            <a:gdLst>
              <a:gd name="T0" fmla="*/ 2651 w 2651"/>
              <a:gd name="T1" fmla="*/ 1406 h 1406"/>
              <a:gd name="T2" fmla="*/ 1866 w 2651"/>
              <a:gd name="T3" fmla="*/ 552 h 1406"/>
              <a:gd name="T4" fmla="*/ 1839 w 2651"/>
              <a:gd name="T5" fmla="*/ 572 h 1406"/>
              <a:gd name="T6" fmla="*/ 1866 w 2651"/>
              <a:gd name="T7" fmla="*/ 552 h 1406"/>
              <a:gd name="T8" fmla="*/ 1401 w 2651"/>
              <a:gd name="T9" fmla="*/ 47 h 1406"/>
              <a:gd name="T10" fmla="*/ 1240 w 2651"/>
              <a:gd name="T11" fmla="*/ 47 h 1406"/>
              <a:gd name="T12" fmla="*/ 843 w 2651"/>
              <a:gd name="T13" fmla="*/ 481 h 1406"/>
              <a:gd name="T14" fmla="*/ 0 w 2651"/>
              <a:gd name="T15" fmla="*/ 1406 h 1406"/>
              <a:gd name="T16" fmla="*/ 2651 w 2651"/>
              <a:gd name="T17" fmla="*/ 140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1" h="1406">
                <a:moveTo>
                  <a:pt x="2651" y="1406"/>
                </a:moveTo>
                <a:cubicBezTo>
                  <a:pt x="1866" y="552"/>
                  <a:pt x="1866" y="552"/>
                  <a:pt x="1866" y="552"/>
                </a:cubicBezTo>
                <a:cubicBezTo>
                  <a:pt x="1857" y="559"/>
                  <a:pt x="1849" y="566"/>
                  <a:pt x="1839" y="572"/>
                </a:cubicBezTo>
                <a:cubicBezTo>
                  <a:pt x="1849" y="566"/>
                  <a:pt x="1857" y="559"/>
                  <a:pt x="1866" y="552"/>
                </a:cubicBezTo>
                <a:cubicBezTo>
                  <a:pt x="1401" y="47"/>
                  <a:pt x="1401" y="47"/>
                  <a:pt x="1401" y="47"/>
                </a:cubicBezTo>
                <a:cubicBezTo>
                  <a:pt x="1358" y="0"/>
                  <a:pt x="1284" y="0"/>
                  <a:pt x="1240" y="47"/>
                </a:cubicBezTo>
                <a:cubicBezTo>
                  <a:pt x="843" y="481"/>
                  <a:pt x="843" y="481"/>
                  <a:pt x="843" y="481"/>
                </a:cubicBezTo>
                <a:cubicBezTo>
                  <a:pt x="0" y="1406"/>
                  <a:pt x="0" y="1406"/>
                  <a:pt x="0" y="1406"/>
                </a:cubicBezTo>
                <a:lnTo>
                  <a:pt x="2651" y="1406"/>
                </a:lnTo>
                <a:close/>
              </a:path>
            </a:pathLst>
          </a:custGeom>
          <a:solidFill>
            <a:srgbClr val="F0A5C3"/>
          </a:solidFill>
          <a:ln>
            <a:noFill/>
          </a:ln>
        </p:spPr>
        <p:txBody>
          <a:bodyPr vert="horz" wrap="square" lIns="91440" tIns="45720" rIns="91440" bIns="45720" numCol="1" anchor="t" anchorCtr="0" compatLnSpc="1">
            <a:prstTxWarp prst="textNoShape">
              <a:avLst/>
            </a:prstTxWarp>
          </a:bodyPr>
          <a:lstStyle/>
          <a:p>
            <a:pPr lvl="0"/>
            <a:endParaRPr lang="sv-SE"/>
          </a:p>
        </p:txBody>
      </p:sp>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431800" y="1844675"/>
            <a:ext cx="5076304" cy="4213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dirty="0"/>
          </a:p>
        </p:txBody>
      </p:sp>
      <p:sp>
        <p:nvSpPr>
          <p:cNvPr id="10"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3901276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Kapitel gul">
    <p:spTree>
      <p:nvGrpSpPr>
        <p:cNvPr id="1" name=""/>
        <p:cNvGrpSpPr/>
        <p:nvPr/>
      </p:nvGrpSpPr>
      <p:grpSpPr>
        <a:xfrm>
          <a:off x="0" y="0"/>
          <a:ext cx="0" cy="0"/>
          <a:chOff x="0" y="0"/>
          <a:chExt cx="0" cy="0"/>
        </a:xfrm>
      </p:grpSpPr>
      <p:sp>
        <p:nvSpPr>
          <p:cNvPr id="19" name="Frihandsfigur 18"/>
          <p:cNvSpPr>
            <a:spLocks/>
          </p:cNvSpPr>
          <p:nvPr userDrawn="1"/>
        </p:nvSpPr>
        <p:spPr bwMode="auto">
          <a:xfrm>
            <a:off x="3369820" y="1828596"/>
            <a:ext cx="5774180" cy="5029404"/>
          </a:xfrm>
          <a:custGeom>
            <a:avLst/>
            <a:gdLst>
              <a:gd name="connsiteX0" fmla="*/ 4747499 w 5774180"/>
              <a:gd name="connsiteY0" fmla="*/ 0 h 5029404"/>
              <a:gd name="connsiteX1" fmla="*/ 5008910 w 5774180"/>
              <a:gd name="connsiteY1" fmla="*/ 112680 h 5029404"/>
              <a:gd name="connsiteX2" fmla="*/ 5508104 w 5774180"/>
              <a:gd name="connsiteY2" fmla="*/ 657906 h 5029404"/>
              <a:gd name="connsiteX3" fmla="*/ 5508104 w 5774180"/>
              <a:gd name="connsiteY3" fmla="*/ 658973 h 5029404"/>
              <a:gd name="connsiteX4" fmla="*/ 5508104 w 5774180"/>
              <a:gd name="connsiteY4" fmla="*/ 661328 h 5029404"/>
              <a:gd name="connsiteX5" fmla="*/ 5774180 w 5774180"/>
              <a:gd name="connsiteY5" fmla="*/ 949991 h 5029404"/>
              <a:gd name="connsiteX6" fmla="*/ 5774180 w 5774180"/>
              <a:gd name="connsiteY6" fmla="*/ 5029404 h 5029404"/>
              <a:gd name="connsiteX7" fmla="*/ 5401852 w 5774180"/>
              <a:gd name="connsiteY7" fmla="*/ 5029404 h 5029404"/>
              <a:gd name="connsiteX8" fmla="*/ 2354308 w 5774180"/>
              <a:gd name="connsiteY8" fmla="*/ 5029404 h 5029404"/>
              <a:gd name="connsiteX9" fmla="*/ 0 w 5774180"/>
              <a:gd name="connsiteY9" fmla="*/ 5029404 h 5029404"/>
              <a:gd name="connsiteX10" fmla="*/ 2411159 w 5774180"/>
              <a:gd name="connsiteY10" fmla="*/ 2388089 h 5029404"/>
              <a:gd name="connsiteX11" fmla="*/ 4487905 w 5774180"/>
              <a:gd name="connsiteY11" fmla="*/ 112680 h 5029404"/>
              <a:gd name="connsiteX12" fmla="*/ 4747499 w 5774180"/>
              <a:gd name="connsiteY12" fmla="*/ 0 h 502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4180" h="5029404">
                <a:moveTo>
                  <a:pt x="4747499" y="0"/>
                </a:moveTo>
                <a:cubicBezTo>
                  <a:pt x="4842915" y="0"/>
                  <a:pt x="4938635" y="37560"/>
                  <a:pt x="5008910" y="112680"/>
                </a:cubicBezTo>
                <a:cubicBezTo>
                  <a:pt x="5008910" y="112680"/>
                  <a:pt x="5008910" y="112680"/>
                  <a:pt x="5508104" y="657906"/>
                </a:cubicBezTo>
                <a:cubicBezTo>
                  <a:pt x="5508104" y="657906"/>
                  <a:pt x="5508104" y="657906"/>
                  <a:pt x="5508104" y="658973"/>
                </a:cubicBezTo>
                <a:lnTo>
                  <a:pt x="5508104" y="661328"/>
                </a:lnTo>
                <a:lnTo>
                  <a:pt x="5774180" y="949991"/>
                </a:lnTo>
                <a:lnTo>
                  <a:pt x="5774180" y="5029404"/>
                </a:lnTo>
                <a:lnTo>
                  <a:pt x="5401852" y="5029404"/>
                </a:lnTo>
                <a:lnTo>
                  <a:pt x="2354308" y="5029404"/>
                </a:lnTo>
                <a:lnTo>
                  <a:pt x="0" y="5029404"/>
                </a:lnTo>
                <a:cubicBezTo>
                  <a:pt x="0" y="5029404"/>
                  <a:pt x="0" y="5029404"/>
                  <a:pt x="2411159" y="2388089"/>
                </a:cubicBezTo>
                <a:cubicBezTo>
                  <a:pt x="2411159" y="2388089"/>
                  <a:pt x="2411159" y="2388089"/>
                  <a:pt x="4487905" y="112680"/>
                </a:cubicBezTo>
                <a:cubicBezTo>
                  <a:pt x="4556969" y="37560"/>
                  <a:pt x="4652082" y="0"/>
                  <a:pt x="4747499" y="0"/>
                </a:cubicBezTo>
                <a:close/>
              </a:path>
            </a:pathLst>
          </a:custGeom>
          <a:solidFill>
            <a:srgbClr val="FFB900"/>
          </a:solidFill>
          <a:ln>
            <a:noFill/>
          </a:ln>
        </p:spPr>
        <p:txBody>
          <a:bodyPr vert="horz" wrap="square" lIns="91440" tIns="45720" rIns="91440" bIns="45720" numCol="1" anchor="t" anchorCtr="0" compatLnSpc="1">
            <a:prstTxWarp prst="textNoShape">
              <a:avLst/>
            </a:prstTxWarp>
            <a:noAutofit/>
          </a:bodyPr>
          <a:lstStyle/>
          <a:p>
            <a:endParaRPr lang="sv-SE"/>
          </a:p>
        </p:txBody>
      </p:sp>
      <p:sp>
        <p:nvSpPr>
          <p:cNvPr id="12" name="Freeform 6"/>
          <p:cNvSpPr>
            <a:spLocks/>
          </p:cNvSpPr>
          <p:nvPr userDrawn="1"/>
        </p:nvSpPr>
        <p:spPr bwMode="auto">
          <a:xfrm>
            <a:off x="899592" y="3245534"/>
            <a:ext cx="6812666" cy="3612466"/>
          </a:xfrm>
          <a:custGeom>
            <a:avLst/>
            <a:gdLst>
              <a:gd name="T0" fmla="*/ 2651 w 2651"/>
              <a:gd name="T1" fmla="*/ 1406 h 1406"/>
              <a:gd name="T2" fmla="*/ 1866 w 2651"/>
              <a:gd name="T3" fmla="*/ 552 h 1406"/>
              <a:gd name="T4" fmla="*/ 1839 w 2651"/>
              <a:gd name="T5" fmla="*/ 572 h 1406"/>
              <a:gd name="T6" fmla="*/ 1866 w 2651"/>
              <a:gd name="T7" fmla="*/ 552 h 1406"/>
              <a:gd name="T8" fmla="*/ 1401 w 2651"/>
              <a:gd name="T9" fmla="*/ 47 h 1406"/>
              <a:gd name="T10" fmla="*/ 1240 w 2651"/>
              <a:gd name="T11" fmla="*/ 47 h 1406"/>
              <a:gd name="T12" fmla="*/ 843 w 2651"/>
              <a:gd name="T13" fmla="*/ 481 h 1406"/>
              <a:gd name="T14" fmla="*/ 0 w 2651"/>
              <a:gd name="T15" fmla="*/ 1406 h 1406"/>
              <a:gd name="T16" fmla="*/ 2651 w 2651"/>
              <a:gd name="T17" fmla="*/ 140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1" h="1406">
                <a:moveTo>
                  <a:pt x="2651" y="1406"/>
                </a:moveTo>
                <a:cubicBezTo>
                  <a:pt x="1866" y="552"/>
                  <a:pt x="1866" y="552"/>
                  <a:pt x="1866" y="552"/>
                </a:cubicBezTo>
                <a:cubicBezTo>
                  <a:pt x="1857" y="559"/>
                  <a:pt x="1849" y="566"/>
                  <a:pt x="1839" y="572"/>
                </a:cubicBezTo>
                <a:cubicBezTo>
                  <a:pt x="1849" y="566"/>
                  <a:pt x="1857" y="559"/>
                  <a:pt x="1866" y="552"/>
                </a:cubicBezTo>
                <a:cubicBezTo>
                  <a:pt x="1401" y="47"/>
                  <a:pt x="1401" y="47"/>
                  <a:pt x="1401" y="47"/>
                </a:cubicBezTo>
                <a:cubicBezTo>
                  <a:pt x="1358" y="0"/>
                  <a:pt x="1284" y="0"/>
                  <a:pt x="1240" y="47"/>
                </a:cubicBezTo>
                <a:cubicBezTo>
                  <a:pt x="843" y="481"/>
                  <a:pt x="843" y="481"/>
                  <a:pt x="843" y="481"/>
                </a:cubicBezTo>
                <a:cubicBezTo>
                  <a:pt x="0" y="1406"/>
                  <a:pt x="0" y="1406"/>
                  <a:pt x="0" y="1406"/>
                </a:cubicBezTo>
                <a:lnTo>
                  <a:pt x="2651" y="1406"/>
                </a:lnTo>
                <a:close/>
              </a:path>
            </a:pathLst>
          </a:custGeom>
          <a:solidFill>
            <a:srgbClr val="FFE57E"/>
          </a:solidFill>
          <a:ln>
            <a:noFill/>
          </a:ln>
        </p:spPr>
        <p:txBody>
          <a:bodyPr vert="horz" wrap="square" lIns="91440" tIns="45720" rIns="91440" bIns="45720" numCol="1" anchor="t" anchorCtr="0" compatLnSpc="1">
            <a:prstTxWarp prst="textNoShape">
              <a:avLst/>
            </a:prstTxWarp>
          </a:bodyPr>
          <a:lstStyle/>
          <a:p>
            <a:pPr lvl="0"/>
            <a:endParaRPr lang="sv-SE"/>
          </a:p>
        </p:txBody>
      </p:sp>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431800" y="1844675"/>
            <a:ext cx="5076304" cy="4213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dirty="0"/>
          </a:p>
        </p:txBody>
      </p:sp>
      <p:sp>
        <p:nvSpPr>
          <p:cNvPr id="11" name="Freeform 8"/>
          <p:cNvSpPr>
            <a:spLocks noChangeAspect="1" noEditPoints="1"/>
          </p:cNvSpPr>
          <p:nvPr userDrawn="1"/>
        </p:nvSpPr>
        <p:spPr bwMode="auto">
          <a:xfrm>
            <a:off x="7596005"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344088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637318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vbild och innehåll med rubrik">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31800" y="441325"/>
            <a:ext cx="4032250" cy="5616575"/>
          </a:xfrm>
          <a:solidFill>
            <a:schemeClr val="bg1">
              <a:lumMod val="85000"/>
            </a:schemeClr>
          </a:solidFill>
        </p:spPr>
        <p:txBody>
          <a:bodyPr/>
          <a:lstStyle/>
          <a:p>
            <a:r>
              <a:rPr lang="sv-SE"/>
              <a:t>Klicka på ikonen för att lägga till en bild</a:t>
            </a:r>
          </a:p>
        </p:txBody>
      </p:sp>
      <p:sp>
        <p:nvSpPr>
          <p:cNvPr id="2" name="Rubrik 1"/>
          <p:cNvSpPr>
            <a:spLocks noGrp="1"/>
          </p:cNvSpPr>
          <p:nvPr>
            <p:ph type="title"/>
          </p:nvPr>
        </p:nvSpPr>
        <p:spPr>
          <a:xfrm>
            <a:off x="4679950" y="332657"/>
            <a:ext cx="4032250" cy="1512018"/>
          </a:xfrm>
        </p:spPr>
        <p:txBody>
          <a:bodyPr/>
          <a:lstStyle/>
          <a:p>
            <a:r>
              <a:rPr lang="sv-SE"/>
              <a:t>Klicka här för att ändra format</a:t>
            </a:r>
            <a:endParaRPr lang="sv-SE" dirty="0"/>
          </a:p>
        </p:txBody>
      </p:sp>
      <p:sp>
        <p:nvSpPr>
          <p:cNvPr id="3" name="Platshållare för innehåll 2"/>
          <p:cNvSpPr>
            <a:spLocks noGrp="1"/>
          </p:cNvSpPr>
          <p:nvPr>
            <p:ph idx="1"/>
          </p:nvPr>
        </p:nvSpPr>
        <p:spPr>
          <a:xfrm>
            <a:off x="4679950" y="1844675"/>
            <a:ext cx="4032250" cy="421322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650479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och halvbild med rubrik">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679950" y="441325"/>
            <a:ext cx="4032250" cy="5616575"/>
          </a:xfrm>
          <a:solidFill>
            <a:schemeClr val="bg1">
              <a:lumMod val="85000"/>
            </a:schemeClr>
          </a:solidFill>
        </p:spPr>
        <p:txBody>
          <a:bodyPr/>
          <a:lstStyle/>
          <a:p>
            <a:r>
              <a:rPr lang="sv-SE"/>
              <a:t>Klicka på ikonen för att lägga till en bild</a:t>
            </a:r>
          </a:p>
        </p:txBody>
      </p:sp>
      <p:sp>
        <p:nvSpPr>
          <p:cNvPr id="2" name="Rubrik 1"/>
          <p:cNvSpPr>
            <a:spLocks noGrp="1"/>
          </p:cNvSpPr>
          <p:nvPr>
            <p:ph type="title"/>
          </p:nvPr>
        </p:nvSpPr>
        <p:spPr>
          <a:xfrm>
            <a:off x="428949" y="332657"/>
            <a:ext cx="4032250" cy="1512018"/>
          </a:xfrm>
        </p:spPr>
        <p:txBody>
          <a:bodyPr/>
          <a:lstStyle/>
          <a:p>
            <a:r>
              <a:rPr lang="sv-SE"/>
              <a:t>Klicka här för att ändra format</a:t>
            </a:r>
            <a:endParaRPr lang="sv-SE" dirty="0"/>
          </a:p>
        </p:txBody>
      </p:sp>
      <p:sp>
        <p:nvSpPr>
          <p:cNvPr id="3" name="Platshållare för innehåll 2"/>
          <p:cNvSpPr>
            <a:spLocks noGrp="1"/>
          </p:cNvSpPr>
          <p:nvPr>
            <p:ph idx="1"/>
          </p:nvPr>
        </p:nvSpPr>
        <p:spPr>
          <a:xfrm>
            <a:off x="428949" y="1844675"/>
            <a:ext cx="4032250" cy="421322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376807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vbild och innehåll utan rubrik">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31800" y="441325"/>
            <a:ext cx="4032250" cy="5616575"/>
          </a:xfrm>
          <a:solidFill>
            <a:schemeClr val="bg1">
              <a:lumMod val="85000"/>
            </a:schemeClr>
          </a:solidFill>
        </p:spPr>
        <p:txBody>
          <a:bodyPr/>
          <a:lstStyle/>
          <a:p>
            <a:r>
              <a:rPr lang="sv-SE"/>
              <a:t>Klicka på ikonen för att lägga till en bild</a:t>
            </a:r>
          </a:p>
        </p:txBody>
      </p:sp>
      <p:sp>
        <p:nvSpPr>
          <p:cNvPr id="3" name="Platshållare för innehåll 2"/>
          <p:cNvSpPr>
            <a:spLocks noGrp="1"/>
          </p:cNvSpPr>
          <p:nvPr>
            <p:ph idx="1"/>
          </p:nvPr>
        </p:nvSpPr>
        <p:spPr>
          <a:xfrm>
            <a:off x="4679950" y="441325"/>
            <a:ext cx="4032250" cy="561657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2202030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 och halvbild utan rubrik">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679950" y="441325"/>
            <a:ext cx="4032250" cy="5616575"/>
          </a:xfrm>
          <a:solidFill>
            <a:schemeClr val="bg1">
              <a:lumMod val="85000"/>
            </a:schemeClr>
          </a:solidFill>
        </p:spPr>
        <p:txBody>
          <a:bodyPr/>
          <a:lstStyle/>
          <a:p>
            <a:r>
              <a:rPr lang="sv-SE"/>
              <a:t>Klicka på ikonen för att lägga till en bild</a:t>
            </a:r>
          </a:p>
        </p:txBody>
      </p:sp>
      <p:sp>
        <p:nvSpPr>
          <p:cNvPr id="3" name="Platshållare för innehåll 2"/>
          <p:cNvSpPr>
            <a:spLocks noGrp="1"/>
          </p:cNvSpPr>
          <p:nvPr>
            <p:ph idx="1"/>
          </p:nvPr>
        </p:nvSpPr>
        <p:spPr>
          <a:xfrm>
            <a:off x="428949" y="441325"/>
            <a:ext cx="4032250" cy="561657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335281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31800" y="441325"/>
            <a:ext cx="8280400" cy="2735263"/>
          </a:xfrm>
          <a:solidFill>
            <a:schemeClr val="bg1">
              <a:lumMod val="85000"/>
            </a:schemeClr>
          </a:solidFill>
        </p:spPr>
        <p:txBody>
          <a:bodyPr/>
          <a:lstStyle/>
          <a:p>
            <a:r>
              <a:rPr lang="sv-SE"/>
              <a:t>Klicka på ikonen för att lägga till en bild</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
        <p:nvSpPr>
          <p:cNvPr id="6" name="Platshållare för text 5"/>
          <p:cNvSpPr>
            <a:spLocks noGrp="1"/>
          </p:cNvSpPr>
          <p:nvPr>
            <p:ph type="body" sz="quarter" idx="14"/>
          </p:nvPr>
        </p:nvSpPr>
        <p:spPr>
          <a:xfrm>
            <a:off x="431800" y="3357563"/>
            <a:ext cx="6227763" cy="2700337"/>
          </a:xfrm>
        </p:spPr>
        <p:txBody>
          <a:bodyPr>
            <a:no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50278825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lbild med 2 spalter">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31800" y="441325"/>
            <a:ext cx="8280400" cy="2735263"/>
          </a:xfrm>
          <a:solidFill>
            <a:schemeClr val="bg1">
              <a:lumMod val="85000"/>
            </a:schemeClr>
          </a:solidFill>
        </p:spPr>
        <p:txBody>
          <a:bodyPr/>
          <a:lstStyle/>
          <a:p>
            <a:r>
              <a:rPr lang="sv-SE"/>
              <a:t>Klicka på ikonen för att lägga till en bild</a:t>
            </a:r>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
        <p:nvSpPr>
          <p:cNvPr id="4" name="Platshållare för text 3"/>
          <p:cNvSpPr>
            <a:spLocks noGrp="1"/>
          </p:cNvSpPr>
          <p:nvPr>
            <p:ph type="body" sz="quarter" idx="14"/>
          </p:nvPr>
        </p:nvSpPr>
        <p:spPr>
          <a:xfrm>
            <a:off x="4679950" y="3357563"/>
            <a:ext cx="4032250" cy="2700337"/>
          </a:xfrm>
        </p:spPr>
        <p:txBody>
          <a:bodyPr>
            <a:no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text 6"/>
          <p:cNvSpPr>
            <a:spLocks noGrp="1"/>
          </p:cNvSpPr>
          <p:nvPr>
            <p:ph type="body" sz="quarter" idx="15"/>
          </p:nvPr>
        </p:nvSpPr>
        <p:spPr>
          <a:xfrm>
            <a:off x="431800" y="3357563"/>
            <a:ext cx="4032250" cy="2700337"/>
          </a:xfrm>
        </p:spPr>
        <p:txBody>
          <a:bodyPr>
            <a:noAutofit/>
          </a:bodyPr>
          <a:lstStyle>
            <a:lvl1pPr>
              <a:defRPr sz="16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123660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31800" y="1844675"/>
            <a:ext cx="4064000" cy="4281488"/>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648200" y="1844675"/>
            <a:ext cx="4064000" cy="4281488"/>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9667366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e spalt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bildnummer 4"/>
          <p:cNvSpPr>
            <a:spLocks noGrp="1"/>
          </p:cNvSpPr>
          <p:nvPr>
            <p:ph type="sldNum" sz="quarter" idx="12"/>
          </p:nvPr>
        </p:nvSpPr>
        <p:spPr/>
        <p:txBody>
          <a:bodyPr/>
          <a:lstStyle/>
          <a:p>
            <a:fld id="{9C77FE8C-F1C2-4836-9107-962F8D87D201}" type="slidenum">
              <a:rPr lang="sv-SE" smtClean="0"/>
              <a:pPr/>
              <a:t>‹#›</a:t>
            </a:fld>
            <a:endParaRPr lang="sv-SE"/>
          </a:p>
        </p:txBody>
      </p:sp>
      <p:sp>
        <p:nvSpPr>
          <p:cNvPr id="6" name="Platshållare för text 5"/>
          <p:cNvSpPr>
            <a:spLocks noGrp="1"/>
          </p:cNvSpPr>
          <p:nvPr>
            <p:ph type="body" sz="quarter" idx="13" hasCustomPrompt="1"/>
          </p:nvPr>
        </p:nvSpPr>
        <p:spPr>
          <a:xfrm>
            <a:off x="431800" y="1844675"/>
            <a:ext cx="2627313" cy="3348038"/>
          </a:xfrm>
          <a:solidFill>
            <a:schemeClr val="bg1"/>
          </a:solidFill>
        </p:spPr>
        <p:txBody>
          <a:bodyPr vert="horz" lIns="144000" tIns="144000" rIns="144000" bIns="144000" rtlCol="0">
            <a:normAutofit/>
          </a:bodyPr>
          <a:lstStyle>
            <a:lvl1pPr marL="0" indent="0">
              <a:buNone/>
              <a:defRPr sz="1600"/>
            </a:lvl1pPr>
            <a:lvl2pPr marL="466725" indent="-285750">
              <a:buFont typeface="Arial" panose="020B0604020202020204" pitchFamily="34" charset="0"/>
              <a:buChar char="•"/>
              <a:defRPr lang="sv-SE" sz="1600" dirty="0" smtClean="0"/>
            </a:lvl2pPr>
            <a:lvl3pPr>
              <a:defRPr lang="sv-SE" sz="1600" dirty="0" smtClean="0"/>
            </a:lvl3pPr>
            <a:lvl4pPr>
              <a:defRPr lang="sv-SE" sz="1600" dirty="0" smtClean="0"/>
            </a:lvl4pPr>
            <a:lvl5pPr>
              <a:defRPr lang="sv-SE" sz="1600" dirty="0"/>
            </a:lvl5pPr>
          </a:lstStyle>
          <a:p>
            <a:pPr lvl="0"/>
            <a:r>
              <a:rPr lang="sv-SE" dirty="0"/>
              <a:t>Nivå ett</a:t>
            </a:r>
          </a:p>
          <a:p>
            <a:pPr lvl="1"/>
            <a:r>
              <a:rPr lang="sv-SE" dirty="0"/>
              <a:t>Nivå två</a:t>
            </a:r>
          </a:p>
          <a:p>
            <a:pPr lvl="2"/>
            <a:r>
              <a:rPr lang="sv-SE" dirty="0"/>
              <a:t>Nivå tre</a:t>
            </a:r>
          </a:p>
          <a:p>
            <a:pPr lvl="3"/>
            <a:r>
              <a:rPr lang="sv-SE" dirty="0"/>
              <a:t>Nivå fyra</a:t>
            </a:r>
          </a:p>
        </p:txBody>
      </p:sp>
      <p:sp>
        <p:nvSpPr>
          <p:cNvPr id="7" name="Platshållare för text 5"/>
          <p:cNvSpPr>
            <a:spLocks noGrp="1"/>
          </p:cNvSpPr>
          <p:nvPr>
            <p:ph type="body" sz="quarter" idx="14" hasCustomPrompt="1"/>
          </p:nvPr>
        </p:nvSpPr>
        <p:spPr>
          <a:xfrm>
            <a:off x="3258344" y="1844675"/>
            <a:ext cx="2627313" cy="3348038"/>
          </a:xfrm>
          <a:solidFill>
            <a:schemeClr val="bg1"/>
          </a:solidFill>
        </p:spPr>
        <p:txBody>
          <a:bodyPr vert="horz" lIns="144000" tIns="144000" rIns="144000" bIns="144000" rtlCol="0">
            <a:normAutofit/>
          </a:bodyPr>
          <a:lstStyle>
            <a:lvl1pPr marL="6350" indent="0">
              <a:buFontTx/>
              <a:buNone/>
              <a:defRPr sz="1600"/>
            </a:lvl1pPr>
            <a:lvl2pPr>
              <a:defRPr lang="sv-SE" sz="1600" dirty="0" smtClean="0"/>
            </a:lvl2pPr>
            <a:lvl3pPr>
              <a:defRPr lang="sv-SE" sz="1600" dirty="0" smtClean="0"/>
            </a:lvl3pPr>
            <a:lvl4pPr>
              <a:defRPr lang="sv-SE" sz="1600" dirty="0" smtClean="0"/>
            </a:lvl4pPr>
            <a:lvl5pPr>
              <a:defRPr lang="sv-SE" sz="1600" dirty="0"/>
            </a:lvl5pPr>
          </a:lstStyle>
          <a:p>
            <a:pPr lvl="0"/>
            <a:r>
              <a:rPr lang="sv-SE" dirty="0"/>
              <a:t>Nivå ett</a:t>
            </a:r>
          </a:p>
          <a:p>
            <a:pPr lvl="1"/>
            <a:r>
              <a:rPr lang="sv-SE" dirty="0"/>
              <a:t>Nivå två</a:t>
            </a:r>
          </a:p>
          <a:p>
            <a:pPr lvl="2"/>
            <a:r>
              <a:rPr lang="sv-SE" dirty="0"/>
              <a:t>Nivå tre</a:t>
            </a:r>
          </a:p>
          <a:p>
            <a:pPr lvl="3"/>
            <a:r>
              <a:rPr lang="sv-SE" dirty="0"/>
              <a:t>Nivå fyra</a:t>
            </a:r>
          </a:p>
        </p:txBody>
      </p:sp>
      <p:sp>
        <p:nvSpPr>
          <p:cNvPr id="8" name="Platshållare för text 5"/>
          <p:cNvSpPr>
            <a:spLocks noGrp="1"/>
          </p:cNvSpPr>
          <p:nvPr>
            <p:ph type="body" sz="quarter" idx="15" hasCustomPrompt="1"/>
          </p:nvPr>
        </p:nvSpPr>
        <p:spPr>
          <a:xfrm>
            <a:off x="6084887" y="1844675"/>
            <a:ext cx="2627313" cy="3348038"/>
          </a:xfrm>
          <a:solidFill>
            <a:schemeClr val="bg1"/>
          </a:solidFill>
        </p:spPr>
        <p:txBody>
          <a:bodyPr vert="horz" lIns="144000" tIns="144000" rIns="144000" bIns="144000" rtlCol="0">
            <a:normAutofit/>
          </a:bodyPr>
          <a:lstStyle>
            <a:lvl1pPr marL="6350" indent="0">
              <a:buFontTx/>
              <a:buNone/>
              <a:defRPr sz="1600"/>
            </a:lvl1pPr>
            <a:lvl2pPr>
              <a:defRPr lang="sv-SE" sz="1600" dirty="0" smtClean="0"/>
            </a:lvl2pPr>
            <a:lvl3pPr>
              <a:defRPr lang="sv-SE" sz="1600" dirty="0" smtClean="0"/>
            </a:lvl3pPr>
            <a:lvl4pPr>
              <a:defRPr lang="sv-SE" sz="1600" dirty="0" smtClean="0"/>
            </a:lvl4pPr>
            <a:lvl5pPr>
              <a:defRPr lang="sv-SE" sz="1600" dirty="0"/>
            </a:lvl5pPr>
          </a:lstStyle>
          <a:p>
            <a:pPr lvl="0"/>
            <a:r>
              <a:rPr lang="sv-SE" dirty="0"/>
              <a:t>Nivå ett</a:t>
            </a:r>
          </a:p>
          <a:p>
            <a:pPr lvl="1"/>
            <a:r>
              <a:rPr lang="sv-SE" dirty="0"/>
              <a:t>Nivå två</a:t>
            </a:r>
          </a:p>
          <a:p>
            <a:pPr lvl="2"/>
            <a:r>
              <a:rPr lang="sv-SE" dirty="0"/>
              <a:t>Nivå tre</a:t>
            </a:r>
          </a:p>
          <a:p>
            <a:pPr lvl="3"/>
            <a:r>
              <a:rPr lang="sv-SE" dirty="0"/>
              <a:t>Nivå fyra</a:t>
            </a:r>
          </a:p>
        </p:txBody>
      </p:sp>
    </p:spTree>
    <p:extLst>
      <p:ext uri="{BB962C8B-B14F-4D97-AF65-F5344CB8AC3E}">
        <p14:creationId xmlns:p14="http://schemas.microsoft.com/office/powerpoint/2010/main" val="707694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vå ruto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bildnummer 4"/>
          <p:cNvSpPr>
            <a:spLocks noGrp="1"/>
          </p:cNvSpPr>
          <p:nvPr>
            <p:ph type="sldNum" sz="quarter" idx="12"/>
          </p:nvPr>
        </p:nvSpPr>
        <p:spPr/>
        <p:txBody>
          <a:bodyPr/>
          <a:lstStyle/>
          <a:p>
            <a:fld id="{9C77FE8C-F1C2-4836-9107-962F8D87D201}" type="slidenum">
              <a:rPr lang="sv-SE" smtClean="0"/>
              <a:pPr/>
              <a:t>‹#›</a:t>
            </a:fld>
            <a:endParaRPr lang="sv-SE"/>
          </a:p>
        </p:txBody>
      </p:sp>
      <p:sp>
        <p:nvSpPr>
          <p:cNvPr id="6" name="Platshållare för text 5"/>
          <p:cNvSpPr>
            <a:spLocks noGrp="1"/>
          </p:cNvSpPr>
          <p:nvPr>
            <p:ph type="body" sz="quarter" idx="13" hasCustomPrompt="1"/>
          </p:nvPr>
        </p:nvSpPr>
        <p:spPr>
          <a:xfrm>
            <a:off x="431800" y="1844675"/>
            <a:ext cx="4032250" cy="3348038"/>
          </a:xfrm>
          <a:solidFill>
            <a:schemeClr val="bg1"/>
          </a:solidFill>
        </p:spPr>
        <p:txBody>
          <a:bodyPr vert="horz" lIns="144000" tIns="144000" rIns="144000" bIns="144000" rtlCol="0">
            <a:normAutofit/>
          </a:bodyPr>
          <a:lstStyle>
            <a:lvl1pPr marL="6350" indent="0">
              <a:buNone/>
              <a:defRPr sz="1600"/>
            </a:lvl1pPr>
            <a:lvl2pPr>
              <a:defRPr lang="sv-SE" sz="1600" dirty="0" smtClean="0"/>
            </a:lvl2pPr>
            <a:lvl3pPr>
              <a:defRPr lang="sv-SE" sz="1600" dirty="0" smtClean="0"/>
            </a:lvl3pPr>
            <a:lvl4pPr>
              <a:defRPr lang="sv-SE" sz="1600" dirty="0" smtClean="0"/>
            </a:lvl4pPr>
            <a:lvl5pPr>
              <a:defRPr lang="sv-SE" sz="1600" dirty="0"/>
            </a:lvl5pPr>
          </a:lstStyle>
          <a:p>
            <a:pPr marL="292100" lvl="0" indent="-285750"/>
            <a:r>
              <a:rPr lang="sv-SE" dirty="0"/>
              <a:t>Nivå ett</a:t>
            </a:r>
          </a:p>
          <a:p>
            <a:pPr marL="466725" lvl="1" indent="-285750"/>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5"/>
          <p:cNvSpPr>
            <a:spLocks noGrp="1"/>
          </p:cNvSpPr>
          <p:nvPr>
            <p:ph type="body" sz="quarter" idx="14" hasCustomPrompt="1"/>
          </p:nvPr>
        </p:nvSpPr>
        <p:spPr>
          <a:xfrm>
            <a:off x="4682215" y="1844675"/>
            <a:ext cx="4032250" cy="3348038"/>
          </a:xfrm>
          <a:solidFill>
            <a:schemeClr val="bg1"/>
          </a:solidFill>
        </p:spPr>
        <p:txBody>
          <a:bodyPr vert="horz" lIns="144000" tIns="144000" rIns="144000" bIns="144000" rtlCol="0">
            <a:normAutofit/>
          </a:bodyPr>
          <a:lstStyle>
            <a:lvl1pPr marL="6350" indent="0">
              <a:buNone/>
              <a:defRPr sz="1600"/>
            </a:lvl1pPr>
            <a:lvl2pPr>
              <a:defRPr lang="sv-SE" sz="1600" dirty="0" smtClean="0"/>
            </a:lvl2pPr>
            <a:lvl3pPr>
              <a:defRPr lang="sv-SE" sz="1600" dirty="0" smtClean="0"/>
            </a:lvl3pPr>
            <a:lvl4pPr>
              <a:defRPr lang="sv-SE" sz="1600" dirty="0" smtClean="0"/>
            </a:lvl4pPr>
            <a:lvl5pPr>
              <a:defRPr lang="sv-SE" sz="1600" dirty="0"/>
            </a:lvl5pPr>
          </a:lstStyle>
          <a:p>
            <a:pPr marL="292100" lvl="0" indent="-285750"/>
            <a:r>
              <a:rPr lang="sv-SE" dirty="0"/>
              <a:t>Nivå ett</a:t>
            </a:r>
          </a:p>
          <a:p>
            <a:pPr marL="466725" lvl="1" indent="-285750"/>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80763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dskap moln">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9C77FE8C-F1C2-4836-9107-962F8D87D201}" type="slidenum">
              <a:rPr lang="sv-SE" smtClean="0"/>
              <a:pPr/>
              <a:t>‹#›</a:t>
            </a:fld>
            <a:endParaRPr lang="sv-SE"/>
          </a:p>
        </p:txBody>
      </p:sp>
      <p:sp>
        <p:nvSpPr>
          <p:cNvPr id="7" name="Platshållare för text 6"/>
          <p:cNvSpPr>
            <a:spLocks noGrp="1"/>
          </p:cNvSpPr>
          <p:nvPr>
            <p:ph type="body" sz="quarter" idx="13"/>
          </p:nvPr>
        </p:nvSpPr>
        <p:spPr>
          <a:xfrm>
            <a:off x="1404598" y="914400"/>
            <a:ext cx="6334804" cy="4684714"/>
          </a:xfrm>
          <a:custGeom>
            <a:avLst/>
            <a:gdLst>
              <a:gd name="connsiteX0" fmla="*/ 2513287 w 6334804"/>
              <a:gd name="connsiteY0" fmla="*/ 0 h 4684714"/>
              <a:gd name="connsiteX1" fmla="*/ 3782311 w 6334804"/>
              <a:gd name="connsiteY1" fmla="*/ 656273 h 4684714"/>
              <a:gd name="connsiteX2" fmla="*/ 4374523 w 6334804"/>
              <a:gd name="connsiteY2" fmla="*/ 462280 h 4684714"/>
              <a:gd name="connsiteX3" fmla="*/ 5381488 w 6334804"/>
              <a:gd name="connsiteY3" fmla="*/ 1469391 h 4684714"/>
              <a:gd name="connsiteX4" fmla="*/ 5352600 w 6334804"/>
              <a:gd name="connsiteY4" fmla="*/ 1702594 h 4684714"/>
              <a:gd name="connsiteX5" fmla="*/ 6334804 w 6334804"/>
              <a:gd name="connsiteY5" fmla="*/ 3141029 h 4684714"/>
              <a:gd name="connsiteX6" fmla="*/ 4793404 w 6334804"/>
              <a:gd name="connsiteY6" fmla="*/ 4684714 h 4684714"/>
              <a:gd name="connsiteX7" fmla="*/ 1411402 w 6334804"/>
              <a:gd name="connsiteY7" fmla="*/ 4684714 h 4684714"/>
              <a:gd name="connsiteX8" fmla="*/ 0 w 6334804"/>
              <a:gd name="connsiteY8" fmla="*/ 3271045 h 4684714"/>
              <a:gd name="connsiteX9" fmla="*/ 998712 w 6334804"/>
              <a:gd name="connsiteY9" fmla="*/ 1921352 h 4684714"/>
              <a:gd name="connsiteX10" fmla="*/ 955379 w 6334804"/>
              <a:gd name="connsiteY10" fmla="*/ 1558132 h 4684714"/>
              <a:gd name="connsiteX11" fmla="*/ 2513287 w 6334804"/>
              <a:gd name="connsiteY11" fmla="*/ 0 h 468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34804" h="4684714">
                <a:moveTo>
                  <a:pt x="2513287" y="0"/>
                </a:moveTo>
                <a:cubicBezTo>
                  <a:pt x="3037405" y="0"/>
                  <a:pt x="3499618" y="260033"/>
                  <a:pt x="3782311" y="656273"/>
                </a:cubicBezTo>
                <a:cubicBezTo>
                  <a:pt x="3947388" y="534511"/>
                  <a:pt x="4151670" y="462280"/>
                  <a:pt x="4374523" y="462280"/>
                </a:cubicBezTo>
                <a:cubicBezTo>
                  <a:pt x="4929592" y="462280"/>
                  <a:pt x="5381488" y="912178"/>
                  <a:pt x="5381488" y="1469391"/>
                </a:cubicBezTo>
                <a:cubicBezTo>
                  <a:pt x="5381488" y="1549877"/>
                  <a:pt x="5371171" y="1628299"/>
                  <a:pt x="5352600" y="1702594"/>
                </a:cubicBezTo>
                <a:cubicBezTo>
                  <a:pt x="5928304" y="1927543"/>
                  <a:pt x="6334804" y="2486820"/>
                  <a:pt x="6334804" y="3141029"/>
                </a:cubicBezTo>
                <a:cubicBezTo>
                  <a:pt x="6334804" y="3993358"/>
                  <a:pt x="5645611" y="4684714"/>
                  <a:pt x="4793404" y="4684714"/>
                </a:cubicBezTo>
                <a:cubicBezTo>
                  <a:pt x="4793404" y="4684714"/>
                  <a:pt x="4793404" y="4684714"/>
                  <a:pt x="1411402" y="4684714"/>
                </a:cubicBezTo>
                <a:cubicBezTo>
                  <a:pt x="631417" y="4684714"/>
                  <a:pt x="0" y="4051143"/>
                  <a:pt x="0" y="3271045"/>
                </a:cubicBezTo>
                <a:cubicBezTo>
                  <a:pt x="0" y="2635410"/>
                  <a:pt x="420945" y="2096771"/>
                  <a:pt x="998712" y="1921352"/>
                </a:cubicBezTo>
                <a:cubicBezTo>
                  <a:pt x="971887" y="1803718"/>
                  <a:pt x="955379" y="1681957"/>
                  <a:pt x="955379" y="1558132"/>
                </a:cubicBezTo>
                <a:cubicBezTo>
                  <a:pt x="955379" y="697548"/>
                  <a:pt x="1652827" y="0"/>
                  <a:pt x="2513287" y="0"/>
                </a:cubicBezTo>
                <a:close/>
              </a:path>
            </a:pathLst>
          </a:custGeom>
          <a:solidFill>
            <a:schemeClr val="accent1"/>
          </a:solidFill>
        </p:spPr>
        <p:txBody>
          <a:bodyPr wrap="square" tIns="684000" anchor="ctr">
            <a:noAutofit/>
          </a:bodyPr>
          <a:lstStyle>
            <a:lvl1pPr marL="0" indent="0" algn="ctr">
              <a:buNone/>
              <a:defRPr sz="3600">
                <a:solidFill>
                  <a:schemeClr val="bg1"/>
                </a:solidFill>
              </a:defRPr>
            </a:lvl1pPr>
            <a:lvl2pPr marL="180975" indent="0" algn="ctr">
              <a:buNone/>
              <a:defRPr/>
            </a:lvl2pPr>
            <a:lvl3pPr marL="355600" indent="0" algn="ctr">
              <a:buNone/>
              <a:defRPr/>
            </a:lvl3pPr>
            <a:lvl4pPr marL="536575" indent="0" algn="ctr">
              <a:buNone/>
              <a:defRPr/>
            </a:lvl4pPr>
            <a:lvl5pPr marL="719138" indent="0" algn="ctr">
              <a:buNone/>
              <a:defRPr/>
            </a:lvl5pPr>
          </a:lstStyle>
          <a:p>
            <a:pPr lvl="0"/>
            <a:r>
              <a:rPr lang="sv-SE"/>
              <a:t>Klicka här för att ändra format på bakgrundstexten</a:t>
            </a:r>
          </a:p>
        </p:txBody>
      </p:sp>
    </p:spTree>
    <p:extLst>
      <p:ext uri="{BB962C8B-B14F-4D97-AF65-F5344CB8AC3E}">
        <p14:creationId xmlns:p14="http://schemas.microsoft.com/office/powerpoint/2010/main" val="1041342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dskap hjärta">
    <p:spTree>
      <p:nvGrpSpPr>
        <p:cNvPr id="1" name=""/>
        <p:cNvGrpSpPr/>
        <p:nvPr/>
      </p:nvGrpSpPr>
      <p:grpSpPr>
        <a:xfrm>
          <a:off x="0" y="0"/>
          <a:ext cx="0" cy="0"/>
          <a:chOff x="0" y="0"/>
          <a:chExt cx="0" cy="0"/>
        </a:xfrm>
      </p:grpSpPr>
      <p:sp>
        <p:nvSpPr>
          <p:cNvPr id="5" name="Freeform 6"/>
          <p:cNvSpPr>
            <a:spLocks/>
          </p:cNvSpPr>
          <p:nvPr userDrawn="1"/>
        </p:nvSpPr>
        <p:spPr bwMode="auto">
          <a:xfrm>
            <a:off x="1196357" y="3298680"/>
            <a:ext cx="3281410" cy="2426668"/>
          </a:xfrm>
          <a:custGeom>
            <a:avLst/>
            <a:gdLst>
              <a:gd name="T0" fmla="*/ 2594 w 3070"/>
              <a:gd name="T1" fmla="*/ 825 h 2270"/>
              <a:gd name="T2" fmla="*/ 2608 w 3070"/>
              <a:gd name="T3" fmla="*/ 712 h 2270"/>
              <a:gd name="T4" fmla="*/ 2120 w 3070"/>
              <a:gd name="T5" fmla="*/ 224 h 2270"/>
              <a:gd name="T6" fmla="*/ 1833 w 3070"/>
              <a:gd name="T7" fmla="*/ 318 h 2270"/>
              <a:gd name="T8" fmla="*/ 1218 w 3070"/>
              <a:gd name="T9" fmla="*/ 0 h 2270"/>
              <a:gd name="T10" fmla="*/ 463 w 3070"/>
              <a:gd name="T11" fmla="*/ 755 h 2270"/>
              <a:gd name="T12" fmla="*/ 484 w 3070"/>
              <a:gd name="T13" fmla="*/ 931 h 2270"/>
              <a:gd name="T14" fmla="*/ 0 w 3070"/>
              <a:gd name="T15" fmla="*/ 1585 h 2270"/>
              <a:gd name="T16" fmla="*/ 684 w 3070"/>
              <a:gd name="T17" fmla="*/ 2270 h 2270"/>
              <a:gd name="T18" fmla="*/ 2323 w 3070"/>
              <a:gd name="T19" fmla="*/ 2270 h 2270"/>
              <a:gd name="T20" fmla="*/ 3070 w 3070"/>
              <a:gd name="T21" fmla="*/ 1522 h 2270"/>
              <a:gd name="T22" fmla="*/ 2594 w 3070"/>
              <a:gd name="T23" fmla="*/ 825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70" h="2270">
                <a:moveTo>
                  <a:pt x="2594" y="825"/>
                </a:moveTo>
                <a:cubicBezTo>
                  <a:pt x="2603" y="789"/>
                  <a:pt x="2608" y="751"/>
                  <a:pt x="2608" y="712"/>
                </a:cubicBezTo>
                <a:cubicBezTo>
                  <a:pt x="2608" y="442"/>
                  <a:pt x="2389" y="224"/>
                  <a:pt x="2120" y="224"/>
                </a:cubicBezTo>
                <a:cubicBezTo>
                  <a:pt x="2012" y="224"/>
                  <a:pt x="1913" y="259"/>
                  <a:pt x="1833" y="318"/>
                </a:cubicBezTo>
                <a:cubicBezTo>
                  <a:pt x="1696" y="126"/>
                  <a:pt x="1472" y="0"/>
                  <a:pt x="1218" y="0"/>
                </a:cubicBezTo>
                <a:cubicBezTo>
                  <a:pt x="801" y="0"/>
                  <a:pt x="463" y="338"/>
                  <a:pt x="463" y="755"/>
                </a:cubicBezTo>
                <a:cubicBezTo>
                  <a:pt x="463" y="815"/>
                  <a:pt x="471" y="874"/>
                  <a:pt x="484" y="931"/>
                </a:cubicBezTo>
                <a:cubicBezTo>
                  <a:pt x="204" y="1016"/>
                  <a:pt x="0" y="1277"/>
                  <a:pt x="0" y="1585"/>
                </a:cubicBezTo>
                <a:cubicBezTo>
                  <a:pt x="0" y="1963"/>
                  <a:pt x="306" y="2270"/>
                  <a:pt x="684" y="2270"/>
                </a:cubicBezTo>
                <a:cubicBezTo>
                  <a:pt x="2323" y="2270"/>
                  <a:pt x="2323" y="2270"/>
                  <a:pt x="2323" y="2270"/>
                </a:cubicBezTo>
                <a:cubicBezTo>
                  <a:pt x="2736" y="2270"/>
                  <a:pt x="3070" y="1935"/>
                  <a:pt x="3070" y="1522"/>
                </a:cubicBezTo>
                <a:cubicBezTo>
                  <a:pt x="3070" y="1205"/>
                  <a:pt x="2873" y="934"/>
                  <a:pt x="2594" y="825"/>
                </a:cubicBezTo>
              </a:path>
            </a:pathLst>
          </a:custGeom>
          <a:solidFill>
            <a:schemeClr val="bg1"/>
          </a:solidFill>
          <a:ln>
            <a:noFill/>
          </a:ln>
        </p:spPr>
        <p:txBody>
          <a:bodyPr vert="horz" wrap="square" lIns="91440" tIns="900000" rIns="91440" bIns="45720" numCol="1" anchor="ctr" anchorCtr="0" compatLnSpc="1">
            <a:prstTxWarp prst="textNoShape">
              <a:avLst/>
            </a:prstTxWarp>
          </a:bodyPr>
          <a:lstStyle/>
          <a:p>
            <a:pPr algn="ctr">
              <a:lnSpc>
                <a:spcPct val="110000"/>
              </a:lnSpc>
            </a:pPr>
            <a:endParaRPr lang="sv-SE" sz="3600" dirty="0">
              <a:solidFill>
                <a:schemeClr val="bg1"/>
              </a:solidFill>
            </a:endParaRPr>
          </a:p>
        </p:txBody>
      </p:sp>
      <p:sp>
        <p:nvSpPr>
          <p:cNvPr id="8" name="Freeform 6"/>
          <p:cNvSpPr>
            <a:spLocks/>
          </p:cNvSpPr>
          <p:nvPr userDrawn="1"/>
        </p:nvSpPr>
        <p:spPr bwMode="auto">
          <a:xfrm>
            <a:off x="6517339" y="841829"/>
            <a:ext cx="2186200" cy="1616738"/>
          </a:xfrm>
          <a:custGeom>
            <a:avLst/>
            <a:gdLst>
              <a:gd name="T0" fmla="*/ 2594 w 3070"/>
              <a:gd name="T1" fmla="*/ 825 h 2270"/>
              <a:gd name="T2" fmla="*/ 2608 w 3070"/>
              <a:gd name="T3" fmla="*/ 712 h 2270"/>
              <a:gd name="T4" fmla="*/ 2120 w 3070"/>
              <a:gd name="T5" fmla="*/ 224 h 2270"/>
              <a:gd name="T6" fmla="*/ 1833 w 3070"/>
              <a:gd name="T7" fmla="*/ 318 h 2270"/>
              <a:gd name="T8" fmla="*/ 1218 w 3070"/>
              <a:gd name="T9" fmla="*/ 0 h 2270"/>
              <a:gd name="T10" fmla="*/ 463 w 3070"/>
              <a:gd name="T11" fmla="*/ 755 h 2270"/>
              <a:gd name="T12" fmla="*/ 484 w 3070"/>
              <a:gd name="T13" fmla="*/ 931 h 2270"/>
              <a:gd name="T14" fmla="*/ 0 w 3070"/>
              <a:gd name="T15" fmla="*/ 1585 h 2270"/>
              <a:gd name="T16" fmla="*/ 684 w 3070"/>
              <a:gd name="T17" fmla="*/ 2270 h 2270"/>
              <a:gd name="T18" fmla="*/ 2323 w 3070"/>
              <a:gd name="T19" fmla="*/ 2270 h 2270"/>
              <a:gd name="T20" fmla="*/ 3070 w 3070"/>
              <a:gd name="T21" fmla="*/ 1522 h 2270"/>
              <a:gd name="T22" fmla="*/ 2594 w 3070"/>
              <a:gd name="T23" fmla="*/ 825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70" h="2270">
                <a:moveTo>
                  <a:pt x="2594" y="825"/>
                </a:moveTo>
                <a:cubicBezTo>
                  <a:pt x="2603" y="789"/>
                  <a:pt x="2608" y="751"/>
                  <a:pt x="2608" y="712"/>
                </a:cubicBezTo>
                <a:cubicBezTo>
                  <a:pt x="2608" y="442"/>
                  <a:pt x="2389" y="224"/>
                  <a:pt x="2120" y="224"/>
                </a:cubicBezTo>
                <a:cubicBezTo>
                  <a:pt x="2012" y="224"/>
                  <a:pt x="1913" y="259"/>
                  <a:pt x="1833" y="318"/>
                </a:cubicBezTo>
                <a:cubicBezTo>
                  <a:pt x="1696" y="126"/>
                  <a:pt x="1472" y="0"/>
                  <a:pt x="1218" y="0"/>
                </a:cubicBezTo>
                <a:cubicBezTo>
                  <a:pt x="801" y="0"/>
                  <a:pt x="463" y="338"/>
                  <a:pt x="463" y="755"/>
                </a:cubicBezTo>
                <a:cubicBezTo>
                  <a:pt x="463" y="815"/>
                  <a:pt x="471" y="874"/>
                  <a:pt x="484" y="931"/>
                </a:cubicBezTo>
                <a:cubicBezTo>
                  <a:pt x="204" y="1016"/>
                  <a:pt x="0" y="1277"/>
                  <a:pt x="0" y="1585"/>
                </a:cubicBezTo>
                <a:cubicBezTo>
                  <a:pt x="0" y="1963"/>
                  <a:pt x="306" y="2270"/>
                  <a:pt x="684" y="2270"/>
                </a:cubicBezTo>
                <a:cubicBezTo>
                  <a:pt x="2323" y="2270"/>
                  <a:pt x="2323" y="2270"/>
                  <a:pt x="2323" y="2270"/>
                </a:cubicBezTo>
                <a:cubicBezTo>
                  <a:pt x="2736" y="2270"/>
                  <a:pt x="3070" y="1935"/>
                  <a:pt x="3070" y="1522"/>
                </a:cubicBezTo>
                <a:cubicBezTo>
                  <a:pt x="3070" y="1205"/>
                  <a:pt x="2873" y="934"/>
                  <a:pt x="2594" y="825"/>
                </a:cubicBezTo>
              </a:path>
            </a:pathLst>
          </a:custGeom>
          <a:solidFill>
            <a:schemeClr val="bg1"/>
          </a:solidFill>
          <a:ln>
            <a:noFill/>
          </a:ln>
        </p:spPr>
        <p:txBody>
          <a:bodyPr vert="horz" wrap="square" lIns="91440" tIns="900000" rIns="91440" bIns="45720" numCol="1" anchor="ctr" anchorCtr="0" compatLnSpc="1">
            <a:prstTxWarp prst="textNoShape">
              <a:avLst/>
            </a:prstTxWarp>
          </a:bodyPr>
          <a:lstStyle/>
          <a:p>
            <a:pPr algn="ctr">
              <a:lnSpc>
                <a:spcPct val="110000"/>
              </a:lnSpc>
            </a:pPr>
            <a:endParaRPr lang="sv-SE" sz="3600" dirty="0">
              <a:solidFill>
                <a:schemeClr val="bg1"/>
              </a:solidFill>
            </a:endParaRPr>
          </a:p>
        </p:txBody>
      </p:sp>
      <p:sp>
        <p:nvSpPr>
          <p:cNvPr id="4" name="Platshållare för bildnummer 3"/>
          <p:cNvSpPr>
            <a:spLocks noGrp="1"/>
          </p:cNvSpPr>
          <p:nvPr>
            <p:ph type="sldNum" sz="quarter" idx="12"/>
          </p:nvPr>
        </p:nvSpPr>
        <p:spPr/>
        <p:txBody>
          <a:bodyPr/>
          <a:lstStyle/>
          <a:p>
            <a:fld id="{9C77FE8C-F1C2-4836-9107-962F8D87D201}" type="slidenum">
              <a:rPr lang="sv-SE" smtClean="0"/>
              <a:pPr/>
              <a:t>‹#›</a:t>
            </a:fld>
            <a:endParaRPr lang="sv-SE"/>
          </a:p>
        </p:txBody>
      </p:sp>
      <p:sp>
        <p:nvSpPr>
          <p:cNvPr id="9" name="Platshållare för text 8"/>
          <p:cNvSpPr>
            <a:spLocks noGrp="1"/>
          </p:cNvSpPr>
          <p:nvPr>
            <p:ph type="body" sz="quarter" idx="13"/>
          </p:nvPr>
        </p:nvSpPr>
        <p:spPr>
          <a:xfrm>
            <a:off x="1383285" y="522514"/>
            <a:ext cx="6237432" cy="5541284"/>
          </a:xfrm>
          <a:custGeom>
            <a:avLst/>
            <a:gdLst>
              <a:gd name="connsiteX0" fmla="*/ 1686149 w 6237432"/>
              <a:gd name="connsiteY0" fmla="*/ 0 h 5541284"/>
              <a:gd name="connsiteX1" fmla="*/ 3064926 w 6237432"/>
              <a:gd name="connsiteY1" fmla="*/ 742058 h 5541284"/>
              <a:gd name="connsiteX2" fmla="*/ 3117618 w 6237432"/>
              <a:gd name="connsiteY2" fmla="*/ 777185 h 5541284"/>
              <a:gd name="connsiteX3" fmla="*/ 3170311 w 6237432"/>
              <a:gd name="connsiteY3" fmla="*/ 742058 h 5541284"/>
              <a:gd name="connsiteX4" fmla="*/ 4549088 w 6237432"/>
              <a:gd name="connsiteY4" fmla="*/ 0 h 5541284"/>
              <a:gd name="connsiteX5" fmla="*/ 4698383 w 6237432"/>
              <a:gd name="connsiteY5" fmla="*/ 6586 h 5541284"/>
              <a:gd name="connsiteX6" fmla="*/ 6182545 w 6237432"/>
              <a:gd name="connsiteY6" fmla="*/ 1299699 h 5541284"/>
              <a:gd name="connsiteX7" fmla="*/ 6184740 w 6237432"/>
              <a:gd name="connsiteY7" fmla="*/ 1308481 h 5541284"/>
              <a:gd name="connsiteX8" fmla="*/ 6184740 w 6237432"/>
              <a:gd name="connsiteY8" fmla="*/ 1310676 h 5541284"/>
              <a:gd name="connsiteX9" fmla="*/ 6237432 w 6237432"/>
              <a:gd name="connsiteY9" fmla="*/ 1736591 h 5541284"/>
              <a:gd name="connsiteX10" fmla="*/ 5815895 w 6237432"/>
              <a:gd name="connsiteY10" fmla="*/ 3240466 h 5541284"/>
              <a:gd name="connsiteX11" fmla="*/ 3993625 w 6237432"/>
              <a:gd name="connsiteY11" fmla="*/ 5067070 h 5541284"/>
              <a:gd name="connsiteX12" fmla="*/ 3117618 w 6237432"/>
              <a:gd name="connsiteY12" fmla="*/ 5541284 h 5541284"/>
              <a:gd name="connsiteX13" fmla="*/ 2241612 w 6237432"/>
              <a:gd name="connsiteY13" fmla="*/ 5067070 h 5541284"/>
              <a:gd name="connsiteX14" fmla="*/ 419342 w 6237432"/>
              <a:gd name="connsiteY14" fmla="*/ 3240466 h 5541284"/>
              <a:gd name="connsiteX15" fmla="*/ 0 w 6237432"/>
              <a:gd name="connsiteY15" fmla="*/ 1736591 h 5541284"/>
              <a:gd name="connsiteX16" fmla="*/ 50497 w 6237432"/>
              <a:gd name="connsiteY16" fmla="*/ 1310676 h 5541284"/>
              <a:gd name="connsiteX17" fmla="*/ 50497 w 6237432"/>
              <a:gd name="connsiteY17" fmla="*/ 1308481 h 5541284"/>
              <a:gd name="connsiteX18" fmla="*/ 52692 w 6237432"/>
              <a:gd name="connsiteY18" fmla="*/ 1299699 h 5541284"/>
              <a:gd name="connsiteX19" fmla="*/ 1536854 w 6237432"/>
              <a:gd name="connsiteY19" fmla="*/ 6586 h 5541284"/>
              <a:gd name="connsiteX20" fmla="*/ 1686149 w 6237432"/>
              <a:gd name="connsiteY20" fmla="*/ 0 h 554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7432" h="5541284">
                <a:moveTo>
                  <a:pt x="1686149" y="0"/>
                </a:moveTo>
                <a:cubicBezTo>
                  <a:pt x="2256980" y="0"/>
                  <a:pt x="2761946" y="294189"/>
                  <a:pt x="3064926" y="742058"/>
                </a:cubicBezTo>
                <a:cubicBezTo>
                  <a:pt x="3075904" y="759621"/>
                  <a:pt x="3093468" y="781576"/>
                  <a:pt x="3117618" y="777185"/>
                </a:cubicBezTo>
                <a:cubicBezTo>
                  <a:pt x="3141769" y="781576"/>
                  <a:pt x="3159333" y="759621"/>
                  <a:pt x="3170311" y="742058"/>
                </a:cubicBezTo>
                <a:cubicBezTo>
                  <a:pt x="3475486" y="294189"/>
                  <a:pt x="3978257" y="0"/>
                  <a:pt x="4549088" y="0"/>
                </a:cubicBezTo>
                <a:cubicBezTo>
                  <a:pt x="4599585" y="0"/>
                  <a:pt x="4650082" y="2195"/>
                  <a:pt x="4698383" y="6586"/>
                </a:cubicBezTo>
                <a:cubicBezTo>
                  <a:pt x="5444855" y="39518"/>
                  <a:pt x="6015686" y="577400"/>
                  <a:pt x="6182545" y="1299699"/>
                </a:cubicBezTo>
                <a:cubicBezTo>
                  <a:pt x="6182545" y="1301894"/>
                  <a:pt x="6182545" y="1304090"/>
                  <a:pt x="6184740" y="1308481"/>
                </a:cubicBezTo>
                <a:cubicBezTo>
                  <a:pt x="6184740" y="1308481"/>
                  <a:pt x="6184740" y="1308481"/>
                  <a:pt x="6184740" y="1310676"/>
                </a:cubicBezTo>
                <a:cubicBezTo>
                  <a:pt x="6217673" y="1446793"/>
                  <a:pt x="6237432" y="1589497"/>
                  <a:pt x="6237432" y="1736591"/>
                </a:cubicBezTo>
                <a:cubicBezTo>
                  <a:pt x="6237432" y="2261301"/>
                  <a:pt x="6096920" y="2766251"/>
                  <a:pt x="5815895" y="3240466"/>
                </a:cubicBezTo>
                <a:cubicBezTo>
                  <a:pt x="5409727" y="3923247"/>
                  <a:pt x="4715947" y="4537969"/>
                  <a:pt x="3993625" y="5067070"/>
                </a:cubicBezTo>
                <a:cubicBezTo>
                  <a:pt x="3567697" y="5381017"/>
                  <a:pt x="3319605" y="5541284"/>
                  <a:pt x="3117618" y="5541284"/>
                </a:cubicBezTo>
                <a:cubicBezTo>
                  <a:pt x="2924414" y="5541284"/>
                  <a:pt x="2656562" y="5381017"/>
                  <a:pt x="2241612" y="5067070"/>
                </a:cubicBezTo>
                <a:cubicBezTo>
                  <a:pt x="1525877" y="4526992"/>
                  <a:pt x="825510" y="3923247"/>
                  <a:pt x="419342" y="3240466"/>
                </a:cubicBezTo>
                <a:cubicBezTo>
                  <a:pt x="138317" y="2766251"/>
                  <a:pt x="0" y="2261301"/>
                  <a:pt x="0" y="1736591"/>
                </a:cubicBezTo>
                <a:cubicBezTo>
                  <a:pt x="0" y="1589497"/>
                  <a:pt x="17564" y="1446793"/>
                  <a:pt x="50497" y="1310676"/>
                </a:cubicBezTo>
                <a:cubicBezTo>
                  <a:pt x="50497" y="1308481"/>
                  <a:pt x="50497" y="1308481"/>
                  <a:pt x="50497" y="1308481"/>
                </a:cubicBezTo>
                <a:cubicBezTo>
                  <a:pt x="52692" y="1304090"/>
                  <a:pt x="52692" y="1301894"/>
                  <a:pt x="52692" y="1299699"/>
                </a:cubicBezTo>
                <a:cubicBezTo>
                  <a:pt x="219551" y="577400"/>
                  <a:pt x="790382" y="39518"/>
                  <a:pt x="1536854" y="6586"/>
                </a:cubicBezTo>
                <a:cubicBezTo>
                  <a:pt x="1585155" y="2195"/>
                  <a:pt x="1635652" y="0"/>
                  <a:pt x="1686149" y="0"/>
                </a:cubicBezTo>
                <a:close/>
              </a:path>
            </a:pathLst>
          </a:custGeom>
          <a:solidFill>
            <a:schemeClr val="accent4"/>
          </a:solidFill>
        </p:spPr>
        <p:txBody>
          <a:bodyPr wrap="square" lIns="90000" tIns="0" rIns="90000" bIns="288000" anchor="ctr">
            <a:noAutofit/>
          </a:bodyPr>
          <a:lstStyle>
            <a:lvl1pPr marL="0" indent="0" algn="ctr">
              <a:buNone/>
              <a:defRPr sz="3600">
                <a:solidFill>
                  <a:schemeClr val="bg1"/>
                </a:solidFill>
              </a:defRPr>
            </a:lvl1pPr>
            <a:lvl2pPr marL="180975" indent="0" algn="ctr">
              <a:buNone/>
              <a:defRPr/>
            </a:lvl2pPr>
            <a:lvl3pPr marL="355600" indent="0" algn="ctr">
              <a:buNone/>
              <a:defRPr/>
            </a:lvl3pPr>
            <a:lvl4pPr marL="536575" indent="0" algn="ctr">
              <a:buNone/>
              <a:defRPr/>
            </a:lvl4pPr>
            <a:lvl5pPr marL="719138" indent="0" algn="ctr">
              <a:buNone/>
              <a:defRPr/>
            </a:lvl5pPr>
          </a:lstStyle>
          <a:p>
            <a:pPr lvl="0"/>
            <a:r>
              <a:rPr lang="sv-SE"/>
              <a:t>Klicka här för att ändra format på bakgrundstexten</a:t>
            </a:r>
          </a:p>
        </p:txBody>
      </p:sp>
    </p:spTree>
    <p:extLst>
      <p:ext uri="{BB962C8B-B14F-4D97-AF65-F5344CB8AC3E}">
        <p14:creationId xmlns:p14="http://schemas.microsoft.com/office/powerpoint/2010/main" val="1881595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40369547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Innehåll och halvbild med rubrik">
    <p:spTree>
      <p:nvGrpSpPr>
        <p:cNvPr id="1" name=""/>
        <p:cNvGrpSpPr/>
        <p:nvPr/>
      </p:nvGrpSpPr>
      <p:grpSpPr>
        <a:xfrm>
          <a:off x="0" y="0"/>
          <a:ext cx="0" cy="0"/>
          <a:chOff x="0" y="0"/>
          <a:chExt cx="0" cy="0"/>
        </a:xfrm>
      </p:grpSpPr>
      <p:sp>
        <p:nvSpPr>
          <p:cNvPr id="5" name="Platshållare för bild 4"/>
          <p:cNvSpPr>
            <a:spLocks noGrp="1"/>
          </p:cNvSpPr>
          <p:nvPr>
            <p:ph type="pic" sz="quarter" idx="13"/>
          </p:nvPr>
        </p:nvSpPr>
        <p:spPr>
          <a:xfrm>
            <a:off x="4679950" y="441325"/>
            <a:ext cx="4032250" cy="5616575"/>
          </a:xfrm>
          <a:solidFill>
            <a:schemeClr val="bg1">
              <a:lumMod val="85000"/>
            </a:schemeClr>
          </a:solidFill>
        </p:spPr>
        <p:txBody>
          <a:bodyPr/>
          <a:lstStyle/>
          <a:p>
            <a:r>
              <a:rPr lang="sv-SE"/>
              <a:t>Klicka på ikonen för att lägga till en bild</a:t>
            </a:r>
          </a:p>
        </p:txBody>
      </p:sp>
      <p:sp>
        <p:nvSpPr>
          <p:cNvPr id="2" name="Rubrik 1"/>
          <p:cNvSpPr>
            <a:spLocks noGrp="1"/>
          </p:cNvSpPr>
          <p:nvPr>
            <p:ph type="title"/>
          </p:nvPr>
        </p:nvSpPr>
        <p:spPr>
          <a:xfrm>
            <a:off x="428949" y="332657"/>
            <a:ext cx="4032250" cy="1512018"/>
          </a:xfrm>
        </p:spPr>
        <p:txBody>
          <a:bodyPr/>
          <a:lstStyle/>
          <a:p>
            <a:r>
              <a:rPr lang="sv-SE"/>
              <a:t>Klicka här för att ändra format</a:t>
            </a:r>
            <a:endParaRPr lang="sv-SE" dirty="0"/>
          </a:p>
        </p:txBody>
      </p:sp>
      <p:sp>
        <p:nvSpPr>
          <p:cNvPr id="3" name="Platshållare för innehåll 2"/>
          <p:cNvSpPr>
            <a:spLocks noGrp="1"/>
          </p:cNvSpPr>
          <p:nvPr>
            <p:ph idx="1"/>
          </p:nvPr>
        </p:nvSpPr>
        <p:spPr>
          <a:xfrm>
            <a:off x="428949" y="1844675"/>
            <a:ext cx="4032250" cy="421322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p:cNvSpPr>
            <a:spLocks noGrp="1"/>
          </p:cNvSpPr>
          <p:nvPr>
            <p:ph type="sldNum" sz="quarter" idx="12"/>
          </p:nvPr>
        </p:nvSpPr>
        <p:spPr/>
        <p:txBody>
          <a:bodyPr/>
          <a:lstStyle/>
          <a:p>
            <a:fld id="{9C77FE8C-F1C2-4836-9107-962F8D87D201}" type="slidenum">
              <a:rPr lang="sv-SE" smtClean="0"/>
              <a:pPr/>
              <a:t>‹#›</a:t>
            </a:fld>
            <a:endParaRPr lang="sv-SE"/>
          </a:p>
        </p:txBody>
      </p:sp>
    </p:spTree>
    <p:extLst>
      <p:ext uri="{BB962C8B-B14F-4D97-AF65-F5344CB8AC3E}">
        <p14:creationId xmlns:p14="http://schemas.microsoft.com/office/powerpoint/2010/main" val="1376807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6" name="Rak 25"/>
          <p:cNvCxnSpPr/>
          <p:nvPr/>
        </p:nvCxnSpPr>
        <p:spPr>
          <a:xfrm>
            <a:off x="431664" y="6230344"/>
            <a:ext cx="8280400" cy="0"/>
          </a:xfrm>
          <a:prstGeom prst="line">
            <a:avLst/>
          </a:prstGeom>
          <a:ln w="6350" cap="rnd">
            <a:solidFill>
              <a:srgbClr val="009FE4"/>
            </a:solidFill>
            <a:prstDash val="solid"/>
          </a:ln>
        </p:spPr>
        <p:style>
          <a:lnRef idx="1">
            <a:schemeClr val="accent1"/>
          </a:lnRef>
          <a:fillRef idx="0">
            <a:schemeClr val="accent1"/>
          </a:fillRef>
          <a:effectRef idx="0">
            <a:schemeClr val="accent1"/>
          </a:effectRef>
          <a:fontRef idx="minor">
            <a:schemeClr val="tx1"/>
          </a:fontRef>
        </p:style>
      </p:cxnSp>
      <p:sp>
        <p:nvSpPr>
          <p:cNvPr id="2" name="Platshållare för rubrik 1"/>
          <p:cNvSpPr>
            <a:spLocks noGrp="1"/>
          </p:cNvSpPr>
          <p:nvPr>
            <p:ph type="title"/>
          </p:nvPr>
        </p:nvSpPr>
        <p:spPr>
          <a:xfrm>
            <a:off x="431800" y="332657"/>
            <a:ext cx="8280400" cy="1512018"/>
          </a:xfrm>
          <a:prstGeom prst="rect">
            <a:avLst/>
          </a:prstGeom>
        </p:spPr>
        <p:txBody>
          <a:bodyPr vert="horz" lIns="0" tIns="0" rIns="0" bIns="0" rtlCol="0" anchor="t">
            <a:normAutofit/>
          </a:bodyPr>
          <a:lstStyle/>
          <a:p>
            <a:r>
              <a:rPr lang="sv-SE" dirty="0"/>
              <a:t>Klicka här för att ändra format</a:t>
            </a:r>
          </a:p>
        </p:txBody>
      </p:sp>
      <p:sp>
        <p:nvSpPr>
          <p:cNvPr id="3" name="Platshållare för text 2"/>
          <p:cNvSpPr>
            <a:spLocks noGrp="1"/>
          </p:cNvSpPr>
          <p:nvPr>
            <p:ph type="body" idx="1"/>
          </p:nvPr>
        </p:nvSpPr>
        <p:spPr>
          <a:xfrm>
            <a:off x="431800" y="1844675"/>
            <a:ext cx="8280400" cy="4213225"/>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431800" y="6348681"/>
            <a:ext cx="2159000" cy="241703"/>
          </a:xfrm>
          <a:prstGeom prst="rect">
            <a:avLst/>
          </a:prstGeom>
        </p:spPr>
        <p:txBody>
          <a:bodyPr vert="horz" lIns="0" tIns="0" rIns="0" bIns="0" rtlCol="0" anchor="b"/>
          <a:lstStyle>
            <a:lvl1pPr algn="l">
              <a:defRPr sz="900">
                <a:solidFill>
                  <a:schemeClr val="accent1"/>
                </a:solidFill>
              </a:defRPr>
            </a:lvl1pPr>
          </a:lstStyle>
          <a:p>
            <a:fld id="{9C77FE8C-F1C2-4836-9107-962F8D87D201}" type="slidenum">
              <a:rPr lang="sv-SE" smtClean="0"/>
              <a:pPr/>
              <a:t>‹#›</a:t>
            </a:fld>
            <a:endParaRPr lang="sv-SE"/>
          </a:p>
        </p:txBody>
      </p:sp>
      <p:sp>
        <p:nvSpPr>
          <p:cNvPr id="4" name="Vänster klammerparentes 3"/>
          <p:cNvSpPr/>
          <p:nvPr/>
        </p:nvSpPr>
        <p:spPr>
          <a:xfrm flipH="1">
            <a:off x="9324528" y="425449"/>
            <a:ext cx="216024" cy="1419225"/>
          </a:xfrm>
          <a:prstGeom prst="leftBrace">
            <a:avLst>
              <a:gd name="adj1" fmla="val 52425"/>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7" name="Rak 6"/>
          <p:cNvCxnSpPr/>
          <p:nvPr/>
        </p:nvCxnSpPr>
        <p:spPr>
          <a:xfrm flipH="1">
            <a:off x="9144000" y="425450"/>
            <a:ext cx="180528" cy="0"/>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0" name="Rak 9"/>
          <p:cNvCxnSpPr>
            <a:stCxn id="4" idx="2"/>
          </p:cNvCxnSpPr>
          <p:nvPr/>
        </p:nvCxnSpPr>
        <p:spPr>
          <a:xfrm flipH="1">
            <a:off x="9144000" y="1844674"/>
            <a:ext cx="180528" cy="1"/>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2" name="Vänster klammerparentes 11"/>
          <p:cNvSpPr/>
          <p:nvPr/>
        </p:nvSpPr>
        <p:spPr>
          <a:xfrm rot="5400000">
            <a:off x="4464781" y="-4420840"/>
            <a:ext cx="216024" cy="8281987"/>
          </a:xfrm>
          <a:prstGeom prst="leftBrace">
            <a:avLst>
              <a:gd name="adj1" fmla="val 52425"/>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5" name="Rak 14"/>
          <p:cNvCxnSpPr/>
          <p:nvPr/>
        </p:nvCxnSpPr>
        <p:spPr>
          <a:xfrm>
            <a:off x="-216532" y="6057900"/>
            <a:ext cx="216532" cy="0"/>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9" name="textruta 8"/>
          <p:cNvSpPr txBox="1"/>
          <p:nvPr/>
        </p:nvSpPr>
        <p:spPr>
          <a:xfrm>
            <a:off x="-1370633" y="3064832"/>
            <a:ext cx="938077" cy="261610"/>
          </a:xfrm>
          <a:prstGeom prst="rect">
            <a:avLst/>
          </a:prstGeom>
          <a:noFill/>
        </p:spPr>
        <p:txBody>
          <a:bodyPr wrap="none" rtlCol="0">
            <a:spAutoFit/>
          </a:bodyPr>
          <a:lstStyle/>
          <a:p>
            <a:r>
              <a:rPr lang="sv-SE" sz="1050" dirty="0">
                <a:solidFill>
                  <a:schemeClr val="accent2"/>
                </a:solidFill>
              </a:rPr>
              <a:t>Innehållsyta</a:t>
            </a:r>
          </a:p>
        </p:txBody>
      </p:sp>
      <p:sp>
        <p:nvSpPr>
          <p:cNvPr id="16" name="textruta 15"/>
          <p:cNvSpPr txBox="1"/>
          <p:nvPr/>
        </p:nvSpPr>
        <p:spPr>
          <a:xfrm>
            <a:off x="4102961" y="-705723"/>
            <a:ext cx="938077" cy="261610"/>
          </a:xfrm>
          <a:prstGeom prst="rect">
            <a:avLst/>
          </a:prstGeom>
          <a:noFill/>
        </p:spPr>
        <p:txBody>
          <a:bodyPr wrap="none" rtlCol="0">
            <a:spAutoFit/>
          </a:bodyPr>
          <a:lstStyle/>
          <a:p>
            <a:r>
              <a:rPr lang="sv-SE" sz="1050" dirty="0">
                <a:solidFill>
                  <a:schemeClr val="accent2"/>
                </a:solidFill>
              </a:rPr>
              <a:t>Innehållsyta</a:t>
            </a:r>
          </a:p>
        </p:txBody>
      </p:sp>
      <p:cxnSp>
        <p:nvCxnSpPr>
          <p:cNvPr id="18" name="Rak 17"/>
          <p:cNvCxnSpPr>
            <a:stCxn id="12" idx="2"/>
          </p:cNvCxnSpPr>
          <p:nvPr/>
        </p:nvCxnSpPr>
        <p:spPr>
          <a:xfrm>
            <a:off x="431800" y="-171834"/>
            <a:ext cx="0" cy="171834"/>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H="1">
            <a:off x="8713786" y="-171834"/>
            <a:ext cx="1" cy="171834"/>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3" name="textruta 22"/>
          <p:cNvSpPr txBox="1"/>
          <p:nvPr/>
        </p:nvSpPr>
        <p:spPr>
          <a:xfrm>
            <a:off x="9540552" y="957861"/>
            <a:ext cx="755335" cy="253916"/>
          </a:xfrm>
          <a:prstGeom prst="rect">
            <a:avLst/>
          </a:prstGeom>
          <a:noFill/>
        </p:spPr>
        <p:txBody>
          <a:bodyPr wrap="none" rtlCol="0">
            <a:spAutoFit/>
          </a:bodyPr>
          <a:lstStyle/>
          <a:p>
            <a:r>
              <a:rPr lang="sv-SE" sz="1050" dirty="0">
                <a:solidFill>
                  <a:schemeClr val="accent2"/>
                </a:solidFill>
              </a:rPr>
              <a:t>Rubrikyta</a:t>
            </a:r>
          </a:p>
        </p:txBody>
      </p:sp>
      <p:sp>
        <p:nvSpPr>
          <p:cNvPr id="24" name="Vänster klammerparentes 23"/>
          <p:cNvSpPr/>
          <p:nvPr/>
        </p:nvSpPr>
        <p:spPr>
          <a:xfrm>
            <a:off x="-432556" y="425450"/>
            <a:ext cx="216024" cy="5632450"/>
          </a:xfrm>
          <a:prstGeom prst="leftBrace">
            <a:avLst>
              <a:gd name="adj1" fmla="val 52425"/>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25" name="Rak 24"/>
          <p:cNvCxnSpPr/>
          <p:nvPr/>
        </p:nvCxnSpPr>
        <p:spPr>
          <a:xfrm>
            <a:off x="-216532" y="425450"/>
            <a:ext cx="216532" cy="0"/>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2" name="Freeform 8"/>
          <p:cNvSpPr>
            <a:spLocks noChangeAspect="1" noEditPoints="1"/>
          </p:cNvSpPr>
          <p:nvPr/>
        </p:nvSpPr>
        <p:spPr bwMode="auto">
          <a:xfrm>
            <a:off x="7596200" y="6348681"/>
            <a:ext cx="1116000" cy="241703"/>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rgbClr val="009FE4"/>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Tree>
    <p:extLst>
      <p:ext uri="{BB962C8B-B14F-4D97-AF65-F5344CB8AC3E}">
        <p14:creationId xmlns:p14="http://schemas.microsoft.com/office/powerpoint/2010/main" val="305840198"/>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1" r:id="rId3"/>
    <p:sldLayoutId id="2147483672" r:id="rId4"/>
    <p:sldLayoutId id="2147483658" r:id="rId5"/>
    <p:sldLayoutId id="2147483673" r:id="rId6"/>
    <p:sldLayoutId id="2147483674" r:id="rId7"/>
    <p:sldLayoutId id="2147483675" r:id="rId8"/>
    <p:sldLayoutId id="2147483650" r:id="rId9"/>
    <p:sldLayoutId id="2147483656" r:id="rId10"/>
    <p:sldLayoutId id="2147483661" r:id="rId11"/>
    <p:sldLayoutId id="2147483662" r:id="rId12"/>
    <p:sldLayoutId id="2147483663" r:id="rId13"/>
    <p:sldLayoutId id="2147483659" r:id="rId14"/>
    <p:sldLayoutId id="2147483660" r:id="rId15"/>
    <p:sldLayoutId id="2147483652" r:id="rId16"/>
    <p:sldLayoutId id="2147483654" r:id="rId17"/>
    <p:sldLayoutId id="2147483657" r:id="rId18"/>
    <p:sldLayoutId id="2147483667" r:id="rId19"/>
    <p:sldLayoutId id="2147483668" r:id="rId20"/>
    <p:sldLayoutId id="2147483655" r:id="rId21"/>
    <p:sldLayoutId id="2147483676" r:id="rId22"/>
  </p:sldLayoutIdLst>
  <p:hf hdr="0" dt="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Medlemsförsäkringar</a:t>
            </a:r>
            <a:endParaRPr lang="sv-SE" dirty="0"/>
          </a:p>
        </p:txBody>
      </p:sp>
      <p:sp>
        <p:nvSpPr>
          <p:cNvPr id="3" name="Underrubrik 2"/>
          <p:cNvSpPr>
            <a:spLocks noGrp="1"/>
          </p:cNvSpPr>
          <p:nvPr>
            <p:ph type="subTitle" idx="1"/>
          </p:nvPr>
        </p:nvSpPr>
        <p:spPr/>
        <p:txBody>
          <a:bodyPr/>
          <a:lstStyle/>
          <a:p>
            <a:r>
              <a:rPr lang="sv-SE" sz="3200" dirty="0"/>
              <a:t>GS </a:t>
            </a:r>
            <a:endParaRPr lang="sv-SE" dirty="0"/>
          </a:p>
        </p:txBody>
      </p:sp>
    </p:spTree>
    <p:extLst>
      <p:ext uri="{BB962C8B-B14F-4D97-AF65-F5344CB8AC3E}">
        <p14:creationId xmlns:p14="http://schemas.microsoft.com/office/powerpoint/2010/main" val="96976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9C77FE8C-F1C2-4836-9107-962F8D87D201}" type="slidenum">
              <a:rPr lang="sv-SE" smtClean="0"/>
              <a:pPr/>
              <a:t>2</a:t>
            </a:fld>
            <a:endParaRPr lang="sv-SE" dirty="0"/>
          </a:p>
        </p:txBody>
      </p:sp>
      <p:sp>
        <p:nvSpPr>
          <p:cNvPr id="2" name="Rubrik 1"/>
          <p:cNvSpPr>
            <a:spLocks noGrp="1"/>
          </p:cNvSpPr>
          <p:nvPr>
            <p:ph type="title" idx="4294967295"/>
          </p:nvPr>
        </p:nvSpPr>
        <p:spPr>
          <a:xfrm>
            <a:off x="395536" y="333375"/>
            <a:ext cx="4032250" cy="1511300"/>
          </a:xfrm>
        </p:spPr>
        <p:txBody>
          <a:bodyPr/>
          <a:lstStyle/>
          <a:p>
            <a:r>
              <a:rPr lang="sv-SE" dirty="0">
                <a:solidFill>
                  <a:schemeClr val="accent3"/>
                </a:solidFill>
              </a:rPr>
              <a:t>Ingår i medlemskapet</a:t>
            </a:r>
          </a:p>
        </p:txBody>
      </p:sp>
      <p:sp>
        <p:nvSpPr>
          <p:cNvPr id="18" name="Platshållare för text 18"/>
          <p:cNvSpPr txBox="1">
            <a:spLocks/>
          </p:cNvSpPr>
          <p:nvPr/>
        </p:nvSpPr>
        <p:spPr>
          <a:xfrm>
            <a:off x="860735" y="3551275"/>
            <a:ext cx="1948830" cy="1896870"/>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3"/>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sv-SE" sz="1800" dirty="0">
                <a:solidFill>
                  <a:srgbClr val="1E6E32"/>
                </a:solidFill>
              </a:rPr>
              <a:t>Barngruppliv</a:t>
            </a:r>
            <a:endParaRPr lang="sv-SE" sz="1800" b="1" dirty="0">
              <a:latin typeface="+mj-lt"/>
            </a:endParaRPr>
          </a:p>
        </p:txBody>
      </p:sp>
      <p:sp>
        <p:nvSpPr>
          <p:cNvPr id="19" name="Platshållare för text 18"/>
          <p:cNvSpPr txBox="1">
            <a:spLocks/>
          </p:cNvSpPr>
          <p:nvPr/>
        </p:nvSpPr>
        <p:spPr>
          <a:xfrm>
            <a:off x="1327026" y="1244793"/>
            <a:ext cx="1948830" cy="1896870"/>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2"/>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0" hangingPunct="0">
              <a:spcBef>
                <a:spcPct val="0"/>
              </a:spcBef>
            </a:pPr>
            <a:r>
              <a:rPr lang="sv-SE" sz="1800" dirty="0"/>
              <a:t>Medlems-</a:t>
            </a:r>
            <a:br>
              <a:rPr lang="sv-SE" sz="1800" dirty="0"/>
            </a:br>
            <a:r>
              <a:rPr lang="sv-SE" sz="1800" dirty="0" err="1"/>
              <a:t>olycksfalls-försäkring</a:t>
            </a:r>
            <a:endParaRPr lang="sv-SE" sz="1800" dirty="0"/>
          </a:p>
        </p:txBody>
      </p:sp>
      <p:sp>
        <p:nvSpPr>
          <p:cNvPr id="21" name="Platshållare för text 18"/>
          <p:cNvSpPr txBox="1">
            <a:spLocks/>
          </p:cNvSpPr>
          <p:nvPr/>
        </p:nvSpPr>
        <p:spPr>
          <a:xfrm>
            <a:off x="6011863" y="692696"/>
            <a:ext cx="1948830" cy="1896870"/>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1"/>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sv-SE" sz="1800" dirty="0"/>
              <a:t>Hem-</a:t>
            </a:r>
            <a:br>
              <a:rPr lang="sv-SE" sz="1800" dirty="0"/>
            </a:br>
            <a:r>
              <a:rPr lang="sv-SE" sz="1800" dirty="0"/>
              <a:t>försäkring</a:t>
            </a:r>
          </a:p>
        </p:txBody>
      </p:sp>
      <p:sp>
        <p:nvSpPr>
          <p:cNvPr id="23" name="Platshållare för text 18"/>
          <p:cNvSpPr txBox="1">
            <a:spLocks/>
          </p:cNvSpPr>
          <p:nvPr/>
        </p:nvSpPr>
        <p:spPr>
          <a:xfrm>
            <a:off x="3968672" y="1842623"/>
            <a:ext cx="1755456" cy="1708652"/>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1"/>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0" hangingPunct="0">
              <a:spcBef>
                <a:spcPct val="0"/>
              </a:spcBef>
            </a:pPr>
            <a:r>
              <a:rPr lang="sv-SE" sz="1800" dirty="0"/>
              <a:t>K-TGL</a:t>
            </a:r>
          </a:p>
        </p:txBody>
      </p:sp>
      <p:sp>
        <p:nvSpPr>
          <p:cNvPr id="24" name="Platshållare för text 18"/>
          <p:cNvSpPr txBox="1">
            <a:spLocks/>
          </p:cNvSpPr>
          <p:nvPr/>
        </p:nvSpPr>
        <p:spPr>
          <a:xfrm>
            <a:off x="3775298" y="4136328"/>
            <a:ext cx="1948830" cy="1896870"/>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2"/>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0" hangingPunct="0">
              <a:spcBef>
                <a:spcPct val="0"/>
              </a:spcBef>
            </a:pPr>
            <a:r>
              <a:rPr lang="sv-SE" sz="1800" dirty="0"/>
              <a:t>Olycksfall 60+</a:t>
            </a:r>
          </a:p>
        </p:txBody>
      </p:sp>
      <p:sp>
        <p:nvSpPr>
          <p:cNvPr id="12" name="Platshållare för text 18"/>
          <p:cNvSpPr txBox="1">
            <a:spLocks/>
          </p:cNvSpPr>
          <p:nvPr/>
        </p:nvSpPr>
        <p:spPr>
          <a:xfrm>
            <a:off x="6550335" y="3357563"/>
            <a:ext cx="1948830" cy="1896870"/>
          </a:xfrm>
          <a:custGeom>
            <a:avLst/>
            <a:gdLst>
              <a:gd name="connsiteX0" fmla="*/ 1510901 w 3024162"/>
              <a:gd name="connsiteY0" fmla="*/ 0 h 2943532"/>
              <a:gd name="connsiteX1" fmla="*/ 2196974 w 3024162"/>
              <a:gd name="connsiteY1" fmla="*/ 612606 h 2943532"/>
              <a:gd name="connsiteX2" fmla="*/ 2990245 w 3024162"/>
              <a:gd name="connsiteY2" fmla="*/ 1072657 h 2943532"/>
              <a:gd name="connsiteX3" fmla="*/ 2618622 w 3024162"/>
              <a:gd name="connsiteY3" fmla="*/ 1914096 h 2943532"/>
              <a:gd name="connsiteX4" fmla="*/ 2425665 w 3024162"/>
              <a:gd name="connsiteY4" fmla="*/ 2812744 h 2943532"/>
              <a:gd name="connsiteX5" fmla="*/ 1510901 w 3024162"/>
              <a:gd name="connsiteY5" fmla="*/ 2719780 h 2943532"/>
              <a:gd name="connsiteX6" fmla="*/ 598519 w 3024162"/>
              <a:gd name="connsiteY6" fmla="*/ 2812744 h 2943532"/>
              <a:gd name="connsiteX7" fmla="*/ 403179 w 3024162"/>
              <a:gd name="connsiteY7" fmla="*/ 1914096 h 2943532"/>
              <a:gd name="connsiteX8" fmla="*/ 33939 w 3024162"/>
              <a:gd name="connsiteY8" fmla="*/ 1072657 h 2943532"/>
              <a:gd name="connsiteX9" fmla="*/ 827211 w 3024162"/>
              <a:gd name="connsiteY9" fmla="*/ 612606 h 2943532"/>
              <a:gd name="connsiteX10" fmla="*/ 1510901 w 3024162"/>
              <a:gd name="connsiteY10" fmla="*/ 0 h 294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4162" h="2943532">
                <a:moveTo>
                  <a:pt x="1510901" y="0"/>
                </a:moveTo>
                <a:cubicBezTo>
                  <a:pt x="1865848" y="0"/>
                  <a:pt x="2158858" y="266972"/>
                  <a:pt x="2196974" y="612606"/>
                </a:cubicBezTo>
                <a:cubicBezTo>
                  <a:pt x="2535246" y="541096"/>
                  <a:pt x="2880664" y="736557"/>
                  <a:pt x="2990245" y="1072657"/>
                </a:cubicBezTo>
                <a:cubicBezTo>
                  <a:pt x="3099826" y="1411139"/>
                  <a:pt x="2935454" y="1771075"/>
                  <a:pt x="2618622" y="1914096"/>
                </a:cubicBezTo>
                <a:cubicBezTo>
                  <a:pt x="2790141" y="2214440"/>
                  <a:pt x="2711528" y="2602980"/>
                  <a:pt x="2425665" y="2812744"/>
                </a:cubicBezTo>
                <a:cubicBezTo>
                  <a:pt x="2137419" y="3020124"/>
                  <a:pt x="1744356" y="2974834"/>
                  <a:pt x="1510901" y="2719780"/>
                </a:cubicBezTo>
                <a:cubicBezTo>
                  <a:pt x="1277446" y="2974834"/>
                  <a:pt x="884383" y="3020124"/>
                  <a:pt x="598519" y="2812744"/>
                </a:cubicBezTo>
                <a:cubicBezTo>
                  <a:pt x="312656" y="2602980"/>
                  <a:pt x="231661" y="2214440"/>
                  <a:pt x="403179" y="1914096"/>
                </a:cubicBezTo>
                <a:cubicBezTo>
                  <a:pt x="88729" y="1771075"/>
                  <a:pt x="-75642" y="1411139"/>
                  <a:pt x="33939" y="1072657"/>
                </a:cubicBezTo>
                <a:cubicBezTo>
                  <a:pt x="143520" y="736557"/>
                  <a:pt x="488938" y="541096"/>
                  <a:pt x="827211" y="612606"/>
                </a:cubicBezTo>
                <a:cubicBezTo>
                  <a:pt x="865326" y="266972"/>
                  <a:pt x="1158336" y="0"/>
                  <a:pt x="1510901" y="0"/>
                </a:cubicBezTo>
                <a:close/>
              </a:path>
            </a:pathLst>
          </a:custGeom>
          <a:solidFill>
            <a:schemeClr val="accent3"/>
          </a:solidFill>
        </p:spPr>
        <p:txBody>
          <a:bodyPr wrap="square" tIns="144000" bIns="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0" hangingPunct="0">
              <a:spcBef>
                <a:spcPct val="0"/>
              </a:spcBef>
            </a:pPr>
            <a:r>
              <a:rPr lang="sv-SE" sz="1800" dirty="0">
                <a:solidFill>
                  <a:srgbClr val="1E6E32"/>
                </a:solidFill>
              </a:rPr>
              <a:t>Inkomst-</a:t>
            </a:r>
            <a:br>
              <a:rPr lang="sv-SE" sz="1800" dirty="0">
                <a:solidFill>
                  <a:srgbClr val="1E6E32"/>
                </a:solidFill>
              </a:rPr>
            </a:br>
            <a:r>
              <a:rPr lang="sv-SE" sz="1800" dirty="0">
                <a:solidFill>
                  <a:srgbClr val="1E6E32"/>
                </a:solidFill>
              </a:rPr>
              <a:t>försäkring</a:t>
            </a:r>
          </a:p>
        </p:txBody>
      </p:sp>
      <p:pic>
        <p:nvPicPr>
          <p:cNvPr id="3" name="Bildobjekt 2">
            <a:extLst>
              <a:ext uri="{FF2B5EF4-FFF2-40B4-BE49-F238E27FC236}">
                <a16:creationId xmlns:a16="http://schemas.microsoft.com/office/drawing/2014/main" id="{EDE3C360-F639-1AF6-3285-5B2B9858E4CA}"/>
              </a:ext>
            </a:extLst>
          </p:cNvPr>
          <p:cNvPicPr>
            <a:picLocks noChangeAspect="1"/>
          </p:cNvPicPr>
          <p:nvPr/>
        </p:nvPicPr>
        <p:blipFill>
          <a:blip r:embed="rId2">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428948" y="332657"/>
            <a:ext cx="4101730" cy="1512018"/>
          </a:xfrm>
        </p:spPr>
        <p:txBody>
          <a:bodyPr>
            <a:normAutofit fontScale="90000"/>
          </a:bodyPr>
          <a:lstStyle/>
          <a:p>
            <a:r>
              <a:rPr lang="sv-SE" sz="3100" dirty="0">
                <a:solidFill>
                  <a:schemeClr val="accent3"/>
                </a:solidFill>
              </a:rPr>
              <a:t>Medlemsolycksfall fritid</a:t>
            </a:r>
            <a:r>
              <a:rPr lang="sv-SE" dirty="0">
                <a:solidFill>
                  <a:schemeClr val="accent3"/>
                </a:solidFill>
              </a:rPr>
              <a:t> </a:t>
            </a:r>
            <a:br>
              <a:rPr lang="sv-SE" dirty="0"/>
            </a:br>
            <a:br>
              <a:rPr lang="sv-SE" dirty="0"/>
            </a:br>
            <a:br>
              <a:rPr lang="sv-SE" dirty="0"/>
            </a:br>
            <a:endParaRPr lang="sv-SE" dirty="0"/>
          </a:p>
        </p:txBody>
      </p:sp>
      <p:sp>
        <p:nvSpPr>
          <p:cNvPr id="5" name="Platshållare för innehåll 4"/>
          <p:cNvSpPr>
            <a:spLocks noGrp="1"/>
          </p:cNvSpPr>
          <p:nvPr>
            <p:ph idx="1"/>
          </p:nvPr>
        </p:nvSpPr>
        <p:spPr>
          <a:xfrm>
            <a:off x="251718" y="1520502"/>
            <a:ext cx="4032250" cy="4213225"/>
          </a:xfrm>
        </p:spPr>
        <p:txBody>
          <a:bodyPr/>
          <a:lstStyle/>
          <a:p>
            <a:pPr>
              <a:buNone/>
            </a:pPr>
            <a:r>
              <a:rPr lang="sv-SE" b="1" dirty="0"/>
              <a:t>   Kostnader</a:t>
            </a:r>
            <a:endParaRPr lang="sv-SE" b="1" i="1" dirty="0"/>
          </a:p>
          <a:p>
            <a:pPr lvl="1"/>
            <a:r>
              <a:rPr lang="sv-SE" dirty="0"/>
              <a:t>Olycksfallsersättning</a:t>
            </a:r>
          </a:p>
          <a:p>
            <a:pPr lvl="1"/>
            <a:r>
              <a:rPr lang="sv-SE" dirty="0"/>
              <a:t>Akutersättning</a:t>
            </a:r>
          </a:p>
          <a:p>
            <a:pPr lvl="1"/>
            <a:r>
              <a:rPr lang="sv-SE" dirty="0"/>
              <a:t>Sjukhusvistelse</a:t>
            </a:r>
          </a:p>
          <a:p>
            <a:pPr lvl="1"/>
            <a:r>
              <a:rPr lang="sv-SE" dirty="0"/>
              <a:t>Rehabiliteringskostnader</a:t>
            </a:r>
          </a:p>
          <a:p>
            <a:pPr lvl="1"/>
            <a:r>
              <a:rPr lang="sv-SE" dirty="0"/>
              <a:t>Tandskadekostnader</a:t>
            </a:r>
          </a:p>
          <a:p>
            <a:pPr lvl="1"/>
            <a:r>
              <a:rPr lang="sv-SE" dirty="0"/>
              <a:t>Övriga kostnader</a:t>
            </a:r>
          </a:p>
        </p:txBody>
      </p:sp>
      <p:sp>
        <p:nvSpPr>
          <p:cNvPr id="2" name="Platshållare för bildnummer 1"/>
          <p:cNvSpPr>
            <a:spLocks noGrp="1"/>
          </p:cNvSpPr>
          <p:nvPr>
            <p:ph type="sldNum" sz="quarter" idx="12"/>
          </p:nvPr>
        </p:nvSpPr>
        <p:spPr/>
        <p:txBody>
          <a:bodyPr/>
          <a:lstStyle/>
          <a:p>
            <a:fld id="{9C77FE8C-F1C2-4836-9107-962F8D87D201}" type="slidenum">
              <a:rPr lang="sv-SE" smtClean="0"/>
              <a:pPr/>
              <a:t>3</a:t>
            </a:fld>
            <a:endParaRPr lang="sv-SE"/>
          </a:p>
        </p:txBody>
      </p:sp>
      <p:sp>
        <p:nvSpPr>
          <p:cNvPr id="13" name="Platshållare för text 14"/>
          <p:cNvSpPr txBox="1">
            <a:spLocks/>
          </p:cNvSpPr>
          <p:nvPr/>
        </p:nvSpPr>
        <p:spPr>
          <a:xfrm>
            <a:off x="3044058" y="4653607"/>
            <a:ext cx="1486620" cy="1295673"/>
          </a:xfrm>
          <a:custGeom>
            <a:avLst/>
            <a:gdLst>
              <a:gd name="connsiteX0" fmla="*/ 877923 w 3247630"/>
              <a:gd name="connsiteY0" fmla="*/ 0 h 2885168"/>
              <a:gd name="connsiteX1" fmla="*/ 1595808 w 3247630"/>
              <a:gd name="connsiteY1" fmla="*/ 386366 h 2885168"/>
              <a:gd name="connsiteX2" fmla="*/ 1623244 w 3247630"/>
              <a:gd name="connsiteY2" fmla="*/ 404655 h 2885168"/>
              <a:gd name="connsiteX3" fmla="*/ 1650679 w 3247630"/>
              <a:gd name="connsiteY3" fmla="*/ 386366 h 2885168"/>
              <a:gd name="connsiteX4" fmla="*/ 2368564 w 3247630"/>
              <a:gd name="connsiteY4" fmla="*/ 0 h 2885168"/>
              <a:gd name="connsiteX5" fmla="*/ 2446297 w 3247630"/>
              <a:gd name="connsiteY5" fmla="*/ 3429 h 2885168"/>
              <a:gd name="connsiteX6" fmla="*/ 3219052 w 3247630"/>
              <a:gd name="connsiteY6" fmla="*/ 676711 h 2885168"/>
              <a:gd name="connsiteX7" fmla="*/ 3220195 w 3247630"/>
              <a:gd name="connsiteY7" fmla="*/ 681284 h 2885168"/>
              <a:gd name="connsiteX8" fmla="*/ 3220195 w 3247630"/>
              <a:gd name="connsiteY8" fmla="*/ 682427 h 2885168"/>
              <a:gd name="connsiteX9" fmla="*/ 3247630 w 3247630"/>
              <a:gd name="connsiteY9" fmla="*/ 904187 h 2885168"/>
              <a:gd name="connsiteX10" fmla="*/ 3028149 w 3247630"/>
              <a:gd name="connsiteY10" fmla="*/ 1687206 h 2885168"/>
              <a:gd name="connsiteX11" fmla="*/ 2079352 w 3247630"/>
              <a:gd name="connsiteY11" fmla="*/ 2638260 h 2885168"/>
              <a:gd name="connsiteX12" fmla="*/ 1623244 w 3247630"/>
              <a:gd name="connsiteY12" fmla="*/ 2885168 h 2885168"/>
              <a:gd name="connsiteX13" fmla="*/ 1167135 w 3247630"/>
              <a:gd name="connsiteY13" fmla="*/ 2638260 h 2885168"/>
              <a:gd name="connsiteX14" fmla="*/ 218338 w 3247630"/>
              <a:gd name="connsiteY14" fmla="*/ 1687206 h 2885168"/>
              <a:gd name="connsiteX15" fmla="*/ 0 w 3247630"/>
              <a:gd name="connsiteY15" fmla="*/ 904187 h 2885168"/>
              <a:gd name="connsiteX16" fmla="*/ 26292 w 3247630"/>
              <a:gd name="connsiteY16" fmla="*/ 682427 h 2885168"/>
              <a:gd name="connsiteX17" fmla="*/ 26292 w 3247630"/>
              <a:gd name="connsiteY17" fmla="*/ 681284 h 2885168"/>
              <a:gd name="connsiteX18" fmla="*/ 27435 w 3247630"/>
              <a:gd name="connsiteY18" fmla="*/ 676711 h 2885168"/>
              <a:gd name="connsiteX19" fmla="*/ 800190 w 3247630"/>
              <a:gd name="connsiteY19" fmla="*/ 3429 h 2885168"/>
              <a:gd name="connsiteX20" fmla="*/ 877923 w 3247630"/>
              <a:gd name="connsiteY20" fmla="*/ 0 h 288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47630" h="2885168">
                <a:moveTo>
                  <a:pt x="877923" y="0"/>
                </a:moveTo>
                <a:cubicBezTo>
                  <a:pt x="1175137" y="0"/>
                  <a:pt x="1438057" y="153174"/>
                  <a:pt x="1595808" y="386366"/>
                </a:cubicBezTo>
                <a:cubicBezTo>
                  <a:pt x="1601524" y="395510"/>
                  <a:pt x="1610669" y="406941"/>
                  <a:pt x="1623244" y="404655"/>
                </a:cubicBezTo>
                <a:cubicBezTo>
                  <a:pt x="1635818" y="406941"/>
                  <a:pt x="1644963" y="395510"/>
                  <a:pt x="1650679" y="386366"/>
                </a:cubicBezTo>
                <a:cubicBezTo>
                  <a:pt x="1809574" y="153174"/>
                  <a:pt x="2071350" y="0"/>
                  <a:pt x="2368564" y="0"/>
                </a:cubicBezTo>
                <a:cubicBezTo>
                  <a:pt x="2394856" y="0"/>
                  <a:pt x="2421148" y="1143"/>
                  <a:pt x="2446297" y="3429"/>
                </a:cubicBezTo>
                <a:cubicBezTo>
                  <a:pt x="2834960" y="20576"/>
                  <a:pt x="3132174" y="300634"/>
                  <a:pt x="3219052" y="676711"/>
                </a:cubicBezTo>
                <a:cubicBezTo>
                  <a:pt x="3219052" y="677854"/>
                  <a:pt x="3219052" y="678997"/>
                  <a:pt x="3220195" y="681284"/>
                </a:cubicBezTo>
                <a:cubicBezTo>
                  <a:pt x="3220195" y="681284"/>
                  <a:pt x="3220195" y="681284"/>
                  <a:pt x="3220195" y="682427"/>
                </a:cubicBezTo>
                <a:cubicBezTo>
                  <a:pt x="3237342" y="753299"/>
                  <a:pt x="3247630" y="827600"/>
                  <a:pt x="3247630" y="904187"/>
                </a:cubicBezTo>
                <a:cubicBezTo>
                  <a:pt x="3247630" y="1177386"/>
                  <a:pt x="3174470" y="1440298"/>
                  <a:pt x="3028149" y="1687206"/>
                </a:cubicBezTo>
                <a:cubicBezTo>
                  <a:pt x="2816670" y="2042708"/>
                  <a:pt x="2455442" y="2362774"/>
                  <a:pt x="2079352" y="2638260"/>
                </a:cubicBezTo>
                <a:cubicBezTo>
                  <a:pt x="1857585" y="2801722"/>
                  <a:pt x="1728412" y="2885168"/>
                  <a:pt x="1623244" y="2885168"/>
                </a:cubicBezTo>
                <a:cubicBezTo>
                  <a:pt x="1522648" y="2885168"/>
                  <a:pt x="1383186" y="2801722"/>
                  <a:pt x="1167135" y="2638260"/>
                </a:cubicBezTo>
                <a:cubicBezTo>
                  <a:pt x="794475" y="2357059"/>
                  <a:pt x="429817" y="2042708"/>
                  <a:pt x="218338" y="1687206"/>
                </a:cubicBezTo>
                <a:cubicBezTo>
                  <a:pt x="72017" y="1440298"/>
                  <a:pt x="0" y="1177386"/>
                  <a:pt x="0" y="904187"/>
                </a:cubicBezTo>
                <a:cubicBezTo>
                  <a:pt x="0" y="827600"/>
                  <a:pt x="9145" y="753299"/>
                  <a:pt x="26292" y="682427"/>
                </a:cubicBezTo>
                <a:cubicBezTo>
                  <a:pt x="26292" y="681284"/>
                  <a:pt x="26292" y="681284"/>
                  <a:pt x="26292" y="681284"/>
                </a:cubicBezTo>
                <a:cubicBezTo>
                  <a:pt x="27435" y="678997"/>
                  <a:pt x="27435" y="677854"/>
                  <a:pt x="27435" y="676711"/>
                </a:cubicBezTo>
                <a:cubicBezTo>
                  <a:pt x="114313" y="300634"/>
                  <a:pt x="411527" y="20576"/>
                  <a:pt x="800190" y="3429"/>
                </a:cubicBezTo>
                <a:cubicBezTo>
                  <a:pt x="825339" y="1143"/>
                  <a:pt x="851631" y="0"/>
                  <a:pt x="877923" y="0"/>
                </a:cubicBezTo>
                <a:close/>
              </a:path>
            </a:pathLst>
          </a:custGeom>
          <a:solidFill>
            <a:schemeClr val="accent1"/>
          </a:solidFill>
        </p:spPr>
        <p:txBody>
          <a:bodyPr wrap="square" bIns="180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200" b="1" dirty="0"/>
              <a:t>Medicinsk</a:t>
            </a:r>
            <a:br>
              <a:rPr lang="en-GB" sz="1200" b="1" dirty="0"/>
            </a:br>
            <a:r>
              <a:rPr lang="en-GB" sz="1200" b="1" dirty="0"/>
              <a:t> invaliditet</a:t>
            </a:r>
            <a:endParaRPr lang="sv-SE" sz="1200" b="1" dirty="0"/>
          </a:p>
        </p:txBody>
      </p:sp>
      <p:sp>
        <p:nvSpPr>
          <p:cNvPr id="14" name="Platshållare för text 14"/>
          <p:cNvSpPr txBox="1">
            <a:spLocks/>
          </p:cNvSpPr>
          <p:nvPr/>
        </p:nvSpPr>
        <p:spPr>
          <a:xfrm>
            <a:off x="1763688" y="4653607"/>
            <a:ext cx="1486620" cy="1295673"/>
          </a:xfrm>
          <a:custGeom>
            <a:avLst/>
            <a:gdLst>
              <a:gd name="connsiteX0" fmla="*/ 877923 w 3247630"/>
              <a:gd name="connsiteY0" fmla="*/ 0 h 2885168"/>
              <a:gd name="connsiteX1" fmla="*/ 1595808 w 3247630"/>
              <a:gd name="connsiteY1" fmla="*/ 386366 h 2885168"/>
              <a:gd name="connsiteX2" fmla="*/ 1623244 w 3247630"/>
              <a:gd name="connsiteY2" fmla="*/ 404655 h 2885168"/>
              <a:gd name="connsiteX3" fmla="*/ 1650679 w 3247630"/>
              <a:gd name="connsiteY3" fmla="*/ 386366 h 2885168"/>
              <a:gd name="connsiteX4" fmla="*/ 2368564 w 3247630"/>
              <a:gd name="connsiteY4" fmla="*/ 0 h 2885168"/>
              <a:gd name="connsiteX5" fmla="*/ 2446297 w 3247630"/>
              <a:gd name="connsiteY5" fmla="*/ 3429 h 2885168"/>
              <a:gd name="connsiteX6" fmla="*/ 3219052 w 3247630"/>
              <a:gd name="connsiteY6" fmla="*/ 676711 h 2885168"/>
              <a:gd name="connsiteX7" fmla="*/ 3220195 w 3247630"/>
              <a:gd name="connsiteY7" fmla="*/ 681284 h 2885168"/>
              <a:gd name="connsiteX8" fmla="*/ 3220195 w 3247630"/>
              <a:gd name="connsiteY8" fmla="*/ 682427 h 2885168"/>
              <a:gd name="connsiteX9" fmla="*/ 3247630 w 3247630"/>
              <a:gd name="connsiteY9" fmla="*/ 904187 h 2885168"/>
              <a:gd name="connsiteX10" fmla="*/ 3028149 w 3247630"/>
              <a:gd name="connsiteY10" fmla="*/ 1687206 h 2885168"/>
              <a:gd name="connsiteX11" fmla="*/ 2079352 w 3247630"/>
              <a:gd name="connsiteY11" fmla="*/ 2638260 h 2885168"/>
              <a:gd name="connsiteX12" fmla="*/ 1623244 w 3247630"/>
              <a:gd name="connsiteY12" fmla="*/ 2885168 h 2885168"/>
              <a:gd name="connsiteX13" fmla="*/ 1167135 w 3247630"/>
              <a:gd name="connsiteY13" fmla="*/ 2638260 h 2885168"/>
              <a:gd name="connsiteX14" fmla="*/ 218338 w 3247630"/>
              <a:gd name="connsiteY14" fmla="*/ 1687206 h 2885168"/>
              <a:gd name="connsiteX15" fmla="*/ 0 w 3247630"/>
              <a:gd name="connsiteY15" fmla="*/ 904187 h 2885168"/>
              <a:gd name="connsiteX16" fmla="*/ 26292 w 3247630"/>
              <a:gd name="connsiteY16" fmla="*/ 682427 h 2885168"/>
              <a:gd name="connsiteX17" fmla="*/ 26292 w 3247630"/>
              <a:gd name="connsiteY17" fmla="*/ 681284 h 2885168"/>
              <a:gd name="connsiteX18" fmla="*/ 27435 w 3247630"/>
              <a:gd name="connsiteY18" fmla="*/ 676711 h 2885168"/>
              <a:gd name="connsiteX19" fmla="*/ 800190 w 3247630"/>
              <a:gd name="connsiteY19" fmla="*/ 3429 h 2885168"/>
              <a:gd name="connsiteX20" fmla="*/ 877923 w 3247630"/>
              <a:gd name="connsiteY20" fmla="*/ 0 h 288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47630" h="2885168">
                <a:moveTo>
                  <a:pt x="877923" y="0"/>
                </a:moveTo>
                <a:cubicBezTo>
                  <a:pt x="1175137" y="0"/>
                  <a:pt x="1438057" y="153174"/>
                  <a:pt x="1595808" y="386366"/>
                </a:cubicBezTo>
                <a:cubicBezTo>
                  <a:pt x="1601524" y="395510"/>
                  <a:pt x="1610669" y="406941"/>
                  <a:pt x="1623244" y="404655"/>
                </a:cubicBezTo>
                <a:cubicBezTo>
                  <a:pt x="1635818" y="406941"/>
                  <a:pt x="1644963" y="395510"/>
                  <a:pt x="1650679" y="386366"/>
                </a:cubicBezTo>
                <a:cubicBezTo>
                  <a:pt x="1809574" y="153174"/>
                  <a:pt x="2071350" y="0"/>
                  <a:pt x="2368564" y="0"/>
                </a:cubicBezTo>
                <a:cubicBezTo>
                  <a:pt x="2394856" y="0"/>
                  <a:pt x="2421148" y="1143"/>
                  <a:pt x="2446297" y="3429"/>
                </a:cubicBezTo>
                <a:cubicBezTo>
                  <a:pt x="2834960" y="20576"/>
                  <a:pt x="3132174" y="300634"/>
                  <a:pt x="3219052" y="676711"/>
                </a:cubicBezTo>
                <a:cubicBezTo>
                  <a:pt x="3219052" y="677854"/>
                  <a:pt x="3219052" y="678997"/>
                  <a:pt x="3220195" y="681284"/>
                </a:cubicBezTo>
                <a:cubicBezTo>
                  <a:pt x="3220195" y="681284"/>
                  <a:pt x="3220195" y="681284"/>
                  <a:pt x="3220195" y="682427"/>
                </a:cubicBezTo>
                <a:cubicBezTo>
                  <a:pt x="3237342" y="753299"/>
                  <a:pt x="3247630" y="827600"/>
                  <a:pt x="3247630" y="904187"/>
                </a:cubicBezTo>
                <a:cubicBezTo>
                  <a:pt x="3247630" y="1177386"/>
                  <a:pt x="3174470" y="1440298"/>
                  <a:pt x="3028149" y="1687206"/>
                </a:cubicBezTo>
                <a:cubicBezTo>
                  <a:pt x="2816670" y="2042708"/>
                  <a:pt x="2455442" y="2362774"/>
                  <a:pt x="2079352" y="2638260"/>
                </a:cubicBezTo>
                <a:cubicBezTo>
                  <a:pt x="1857585" y="2801722"/>
                  <a:pt x="1728412" y="2885168"/>
                  <a:pt x="1623244" y="2885168"/>
                </a:cubicBezTo>
                <a:cubicBezTo>
                  <a:pt x="1522648" y="2885168"/>
                  <a:pt x="1383186" y="2801722"/>
                  <a:pt x="1167135" y="2638260"/>
                </a:cubicBezTo>
                <a:cubicBezTo>
                  <a:pt x="794475" y="2357059"/>
                  <a:pt x="429817" y="2042708"/>
                  <a:pt x="218338" y="1687206"/>
                </a:cubicBezTo>
                <a:cubicBezTo>
                  <a:pt x="72017" y="1440298"/>
                  <a:pt x="0" y="1177386"/>
                  <a:pt x="0" y="904187"/>
                </a:cubicBezTo>
                <a:cubicBezTo>
                  <a:pt x="0" y="827600"/>
                  <a:pt x="9145" y="753299"/>
                  <a:pt x="26292" y="682427"/>
                </a:cubicBezTo>
                <a:cubicBezTo>
                  <a:pt x="26292" y="681284"/>
                  <a:pt x="26292" y="681284"/>
                  <a:pt x="26292" y="681284"/>
                </a:cubicBezTo>
                <a:cubicBezTo>
                  <a:pt x="27435" y="678997"/>
                  <a:pt x="27435" y="677854"/>
                  <a:pt x="27435" y="676711"/>
                </a:cubicBezTo>
                <a:cubicBezTo>
                  <a:pt x="114313" y="300634"/>
                  <a:pt x="411527" y="20576"/>
                  <a:pt x="800190" y="3429"/>
                </a:cubicBezTo>
                <a:cubicBezTo>
                  <a:pt x="825339" y="1143"/>
                  <a:pt x="851631" y="0"/>
                  <a:pt x="877923" y="0"/>
                </a:cubicBezTo>
                <a:close/>
              </a:path>
            </a:pathLst>
          </a:custGeom>
          <a:solidFill>
            <a:schemeClr val="accent3"/>
          </a:solidFill>
        </p:spPr>
        <p:txBody>
          <a:bodyPr wrap="square" bIns="180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200" b="1" dirty="0" err="1">
                <a:solidFill>
                  <a:srgbClr val="1E6E32"/>
                </a:solidFill>
              </a:rPr>
              <a:t>Kristerapi</a:t>
            </a:r>
            <a:endParaRPr lang="sv-SE" sz="1200" b="1" dirty="0">
              <a:solidFill>
                <a:srgbClr val="1E6E32"/>
              </a:solidFill>
            </a:endParaRPr>
          </a:p>
        </p:txBody>
      </p:sp>
      <p:sp>
        <p:nvSpPr>
          <p:cNvPr id="15" name="Platshållare för text 14"/>
          <p:cNvSpPr txBox="1">
            <a:spLocks/>
          </p:cNvSpPr>
          <p:nvPr/>
        </p:nvSpPr>
        <p:spPr>
          <a:xfrm>
            <a:off x="431800" y="4653607"/>
            <a:ext cx="1486620" cy="1295673"/>
          </a:xfrm>
          <a:custGeom>
            <a:avLst/>
            <a:gdLst>
              <a:gd name="connsiteX0" fmla="*/ 877923 w 3247630"/>
              <a:gd name="connsiteY0" fmla="*/ 0 h 2885168"/>
              <a:gd name="connsiteX1" fmla="*/ 1595808 w 3247630"/>
              <a:gd name="connsiteY1" fmla="*/ 386366 h 2885168"/>
              <a:gd name="connsiteX2" fmla="*/ 1623244 w 3247630"/>
              <a:gd name="connsiteY2" fmla="*/ 404655 h 2885168"/>
              <a:gd name="connsiteX3" fmla="*/ 1650679 w 3247630"/>
              <a:gd name="connsiteY3" fmla="*/ 386366 h 2885168"/>
              <a:gd name="connsiteX4" fmla="*/ 2368564 w 3247630"/>
              <a:gd name="connsiteY4" fmla="*/ 0 h 2885168"/>
              <a:gd name="connsiteX5" fmla="*/ 2446297 w 3247630"/>
              <a:gd name="connsiteY5" fmla="*/ 3429 h 2885168"/>
              <a:gd name="connsiteX6" fmla="*/ 3219052 w 3247630"/>
              <a:gd name="connsiteY6" fmla="*/ 676711 h 2885168"/>
              <a:gd name="connsiteX7" fmla="*/ 3220195 w 3247630"/>
              <a:gd name="connsiteY7" fmla="*/ 681284 h 2885168"/>
              <a:gd name="connsiteX8" fmla="*/ 3220195 w 3247630"/>
              <a:gd name="connsiteY8" fmla="*/ 682427 h 2885168"/>
              <a:gd name="connsiteX9" fmla="*/ 3247630 w 3247630"/>
              <a:gd name="connsiteY9" fmla="*/ 904187 h 2885168"/>
              <a:gd name="connsiteX10" fmla="*/ 3028149 w 3247630"/>
              <a:gd name="connsiteY10" fmla="*/ 1687206 h 2885168"/>
              <a:gd name="connsiteX11" fmla="*/ 2079352 w 3247630"/>
              <a:gd name="connsiteY11" fmla="*/ 2638260 h 2885168"/>
              <a:gd name="connsiteX12" fmla="*/ 1623244 w 3247630"/>
              <a:gd name="connsiteY12" fmla="*/ 2885168 h 2885168"/>
              <a:gd name="connsiteX13" fmla="*/ 1167135 w 3247630"/>
              <a:gd name="connsiteY13" fmla="*/ 2638260 h 2885168"/>
              <a:gd name="connsiteX14" fmla="*/ 218338 w 3247630"/>
              <a:gd name="connsiteY14" fmla="*/ 1687206 h 2885168"/>
              <a:gd name="connsiteX15" fmla="*/ 0 w 3247630"/>
              <a:gd name="connsiteY15" fmla="*/ 904187 h 2885168"/>
              <a:gd name="connsiteX16" fmla="*/ 26292 w 3247630"/>
              <a:gd name="connsiteY16" fmla="*/ 682427 h 2885168"/>
              <a:gd name="connsiteX17" fmla="*/ 26292 w 3247630"/>
              <a:gd name="connsiteY17" fmla="*/ 681284 h 2885168"/>
              <a:gd name="connsiteX18" fmla="*/ 27435 w 3247630"/>
              <a:gd name="connsiteY18" fmla="*/ 676711 h 2885168"/>
              <a:gd name="connsiteX19" fmla="*/ 800190 w 3247630"/>
              <a:gd name="connsiteY19" fmla="*/ 3429 h 2885168"/>
              <a:gd name="connsiteX20" fmla="*/ 877923 w 3247630"/>
              <a:gd name="connsiteY20" fmla="*/ 0 h 288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47630" h="2885168">
                <a:moveTo>
                  <a:pt x="877923" y="0"/>
                </a:moveTo>
                <a:cubicBezTo>
                  <a:pt x="1175137" y="0"/>
                  <a:pt x="1438057" y="153174"/>
                  <a:pt x="1595808" y="386366"/>
                </a:cubicBezTo>
                <a:cubicBezTo>
                  <a:pt x="1601524" y="395510"/>
                  <a:pt x="1610669" y="406941"/>
                  <a:pt x="1623244" y="404655"/>
                </a:cubicBezTo>
                <a:cubicBezTo>
                  <a:pt x="1635818" y="406941"/>
                  <a:pt x="1644963" y="395510"/>
                  <a:pt x="1650679" y="386366"/>
                </a:cubicBezTo>
                <a:cubicBezTo>
                  <a:pt x="1809574" y="153174"/>
                  <a:pt x="2071350" y="0"/>
                  <a:pt x="2368564" y="0"/>
                </a:cubicBezTo>
                <a:cubicBezTo>
                  <a:pt x="2394856" y="0"/>
                  <a:pt x="2421148" y="1143"/>
                  <a:pt x="2446297" y="3429"/>
                </a:cubicBezTo>
                <a:cubicBezTo>
                  <a:pt x="2834960" y="20576"/>
                  <a:pt x="3132174" y="300634"/>
                  <a:pt x="3219052" y="676711"/>
                </a:cubicBezTo>
                <a:cubicBezTo>
                  <a:pt x="3219052" y="677854"/>
                  <a:pt x="3219052" y="678997"/>
                  <a:pt x="3220195" y="681284"/>
                </a:cubicBezTo>
                <a:cubicBezTo>
                  <a:pt x="3220195" y="681284"/>
                  <a:pt x="3220195" y="681284"/>
                  <a:pt x="3220195" y="682427"/>
                </a:cubicBezTo>
                <a:cubicBezTo>
                  <a:pt x="3237342" y="753299"/>
                  <a:pt x="3247630" y="827600"/>
                  <a:pt x="3247630" y="904187"/>
                </a:cubicBezTo>
                <a:cubicBezTo>
                  <a:pt x="3247630" y="1177386"/>
                  <a:pt x="3174470" y="1440298"/>
                  <a:pt x="3028149" y="1687206"/>
                </a:cubicBezTo>
                <a:cubicBezTo>
                  <a:pt x="2816670" y="2042708"/>
                  <a:pt x="2455442" y="2362774"/>
                  <a:pt x="2079352" y="2638260"/>
                </a:cubicBezTo>
                <a:cubicBezTo>
                  <a:pt x="1857585" y="2801722"/>
                  <a:pt x="1728412" y="2885168"/>
                  <a:pt x="1623244" y="2885168"/>
                </a:cubicBezTo>
                <a:cubicBezTo>
                  <a:pt x="1522648" y="2885168"/>
                  <a:pt x="1383186" y="2801722"/>
                  <a:pt x="1167135" y="2638260"/>
                </a:cubicBezTo>
                <a:cubicBezTo>
                  <a:pt x="794475" y="2357059"/>
                  <a:pt x="429817" y="2042708"/>
                  <a:pt x="218338" y="1687206"/>
                </a:cubicBezTo>
                <a:cubicBezTo>
                  <a:pt x="72017" y="1440298"/>
                  <a:pt x="0" y="1177386"/>
                  <a:pt x="0" y="904187"/>
                </a:cubicBezTo>
                <a:cubicBezTo>
                  <a:pt x="0" y="827600"/>
                  <a:pt x="9145" y="753299"/>
                  <a:pt x="26292" y="682427"/>
                </a:cubicBezTo>
                <a:cubicBezTo>
                  <a:pt x="26292" y="681284"/>
                  <a:pt x="26292" y="681284"/>
                  <a:pt x="26292" y="681284"/>
                </a:cubicBezTo>
                <a:cubicBezTo>
                  <a:pt x="27435" y="678997"/>
                  <a:pt x="27435" y="677854"/>
                  <a:pt x="27435" y="676711"/>
                </a:cubicBezTo>
                <a:cubicBezTo>
                  <a:pt x="114313" y="300634"/>
                  <a:pt x="411527" y="20576"/>
                  <a:pt x="800190" y="3429"/>
                </a:cubicBezTo>
                <a:cubicBezTo>
                  <a:pt x="825339" y="1143"/>
                  <a:pt x="851631" y="0"/>
                  <a:pt x="877923" y="0"/>
                </a:cubicBezTo>
                <a:close/>
              </a:path>
            </a:pathLst>
          </a:custGeom>
          <a:solidFill>
            <a:schemeClr val="accent2"/>
          </a:solidFill>
        </p:spPr>
        <p:txBody>
          <a:bodyPr wrap="square" bIns="180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sv-SE" sz="1200" b="1" dirty="0"/>
          </a:p>
          <a:p>
            <a:r>
              <a:rPr lang="en-GB" sz="1200" b="1" dirty="0"/>
              <a:t>Kroppskade-</a:t>
            </a:r>
            <a:br>
              <a:rPr lang="en-GB" sz="1200" b="1" dirty="0"/>
            </a:br>
            <a:r>
              <a:rPr lang="en-GB" sz="1200" b="1" dirty="0"/>
              <a:t>ersättning</a:t>
            </a:r>
          </a:p>
          <a:p>
            <a:endParaRPr lang="sv-SE" sz="1400" b="1" dirty="0"/>
          </a:p>
        </p:txBody>
      </p:sp>
      <p:pic>
        <p:nvPicPr>
          <p:cNvPr id="8" name="Platshållare för bild 7"/>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 b="91"/>
          <a:stretch>
            <a:fillRect/>
          </a:stretch>
        </p:blipFill>
        <p:spPr/>
      </p:pic>
      <p:pic>
        <p:nvPicPr>
          <p:cNvPr id="3" name="Bildobjekt 2">
            <a:extLst>
              <a:ext uri="{FF2B5EF4-FFF2-40B4-BE49-F238E27FC236}">
                <a16:creationId xmlns:a16="http://schemas.microsoft.com/office/drawing/2014/main" id="{5214E995-247F-45BF-1526-9F4F60BD4212}"/>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a:solidFill>
                  <a:srgbClr val="B0CB0B"/>
                </a:solidFill>
              </a:rPr>
              <a:t>Kompletterings TGL</a:t>
            </a:r>
          </a:p>
        </p:txBody>
      </p:sp>
      <p:sp>
        <p:nvSpPr>
          <p:cNvPr id="12" name="Platshållare för innehåll 11"/>
          <p:cNvSpPr>
            <a:spLocks noGrp="1"/>
          </p:cNvSpPr>
          <p:nvPr>
            <p:ph idx="1"/>
          </p:nvPr>
        </p:nvSpPr>
        <p:spPr>
          <a:xfrm>
            <a:off x="428949" y="1556792"/>
            <a:ext cx="4032250" cy="4213225"/>
          </a:xfrm>
        </p:spPr>
        <p:txBody>
          <a:bodyPr>
            <a:normAutofit/>
          </a:bodyPr>
          <a:lstStyle/>
          <a:p>
            <a:pPr>
              <a:buNone/>
            </a:pPr>
            <a:endParaRPr lang="sv-SE" sz="2400" dirty="0"/>
          </a:p>
          <a:p>
            <a:pPr marL="0" indent="0">
              <a:buNone/>
            </a:pPr>
            <a:r>
              <a:rPr lang="sv-SE" sz="2400" dirty="0"/>
              <a:t>Gäller för medlemmar </a:t>
            </a:r>
            <a:br>
              <a:rPr lang="sv-SE" sz="2400" dirty="0"/>
            </a:br>
            <a:r>
              <a:rPr lang="sv-SE" sz="2400" dirty="0"/>
              <a:t>som inte omfattas av tjänstegrupplivförsäkring.</a:t>
            </a:r>
            <a:endParaRPr lang="en-GB" sz="2400" dirty="0"/>
          </a:p>
          <a:p>
            <a:endParaRPr lang="sv-SE" dirty="0"/>
          </a:p>
        </p:txBody>
      </p:sp>
      <p:sp>
        <p:nvSpPr>
          <p:cNvPr id="5" name="Platshållare för bildnummer 4"/>
          <p:cNvSpPr>
            <a:spLocks noGrp="1"/>
          </p:cNvSpPr>
          <p:nvPr>
            <p:ph type="sldNum" sz="quarter" idx="12"/>
          </p:nvPr>
        </p:nvSpPr>
        <p:spPr/>
        <p:txBody>
          <a:bodyPr/>
          <a:lstStyle/>
          <a:p>
            <a:fld id="{9C77FE8C-F1C2-4836-9107-962F8D87D201}" type="slidenum">
              <a:rPr lang="sv-SE" smtClean="0"/>
              <a:pPr/>
              <a:t>4</a:t>
            </a:fld>
            <a:endParaRPr lang="sv-SE"/>
          </a:p>
        </p:txBody>
      </p:sp>
      <p:pic>
        <p:nvPicPr>
          <p:cNvPr id="11" name="Platshållare för bild 10"/>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 b="91"/>
          <a:stretch>
            <a:fillRect/>
          </a:stretch>
        </p:blipFill>
        <p:spPr/>
      </p:pic>
      <p:pic>
        <p:nvPicPr>
          <p:cNvPr id="2" name="Bildobjekt 1">
            <a:extLst>
              <a:ext uri="{FF2B5EF4-FFF2-40B4-BE49-F238E27FC236}">
                <a16:creationId xmlns:a16="http://schemas.microsoft.com/office/drawing/2014/main" id="{8ED7C30D-5DE6-0A53-52E7-FF07AEF0B25C}"/>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a:solidFill>
                  <a:srgbClr val="B0CB0B"/>
                </a:solidFill>
              </a:rPr>
              <a:t>Barngruppliv</a:t>
            </a:r>
          </a:p>
        </p:txBody>
      </p:sp>
      <p:sp>
        <p:nvSpPr>
          <p:cNvPr id="12" name="Platshållare för innehåll 11"/>
          <p:cNvSpPr>
            <a:spLocks noGrp="1"/>
          </p:cNvSpPr>
          <p:nvPr>
            <p:ph idx="1"/>
          </p:nvPr>
        </p:nvSpPr>
        <p:spPr>
          <a:xfrm>
            <a:off x="431800" y="1340768"/>
            <a:ext cx="4356224" cy="4213225"/>
          </a:xfrm>
        </p:spPr>
        <p:txBody>
          <a:bodyPr>
            <a:normAutofit/>
          </a:bodyPr>
          <a:lstStyle/>
          <a:p>
            <a:r>
              <a:rPr lang="sv-SE" sz="1600" dirty="0"/>
              <a:t>Gäller för barn till gruppmedlem till och med det  kalenderår barnet fyller 18 år.</a:t>
            </a:r>
          </a:p>
          <a:p>
            <a:r>
              <a:rPr lang="sv-SE" sz="1600" dirty="0"/>
              <a:t>Barn till make, registrerad partner eller sambo omfattas också om barnet är folkbokfört på samma adress som medlemmen. </a:t>
            </a:r>
          </a:p>
          <a:p>
            <a:r>
              <a:rPr lang="sv-SE" sz="1600" dirty="0"/>
              <a:t>Barnet måste vara bosatt inom Norden. Om barnet skulle avlida utbetalas 35 000 kronor till barnets dödsbo.</a:t>
            </a:r>
          </a:p>
          <a:p>
            <a:r>
              <a:rPr lang="sv-SE" sz="1600" dirty="0"/>
              <a:t>Dödfött barn som framfötts efter utgången av graviditetsvecka 22 omfattas också.</a:t>
            </a:r>
          </a:p>
        </p:txBody>
      </p:sp>
      <p:sp>
        <p:nvSpPr>
          <p:cNvPr id="5" name="Platshållare för bildnummer 4"/>
          <p:cNvSpPr>
            <a:spLocks noGrp="1"/>
          </p:cNvSpPr>
          <p:nvPr>
            <p:ph type="sldNum" sz="quarter" idx="12"/>
          </p:nvPr>
        </p:nvSpPr>
        <p:spPr/>
        <p:txBody>
          <a:bodyPr/>
          <a:lstStyle/>
          <a:p>
            <a:fld id="{9C77FE8C-F1C2-4836-9107-962F8D87D201}" type="slidenum">
              <a:rPr lang="sv-SE" smtClean="0"/>
              <a:pPr/>
              <a:t>5</a:t>
            </a:fld>
            <a:endParaRPr lang="sv-SE"/>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302900"/>
            <a:ext cx="3312368" cy="5616623"/>
          </a:xfrm>
          <a:prstGeom prst="rect">
            <a:avLst/>
          </a:prstGeom>
        </p:spPr>
      </p:pic>
      <p:pic>
        <p:nvPicPr>
          <p:cNvPr id="3" name="Bildobjekt 2">
            <a:extLst>
              <a:ext uri="{FF2B5EF4-FFF2-40B4-BE49-F238E27FC236}">
                <a16:creationId xmlns:a16="http://schemas.microsoft.com/office/drawing/2014/main" id="{D66383FA-5E0A-08B0-B47A-0918EB8B1DBA}"/>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tshållare för text 16"/>
          <p:cNvSpPr txBox="1">
            <a:spLocks/>
          </p:cNvSpPr>
          <p:nvPr/>
        </p:nvSpPr>
        <p:spPr>
          <a:xfrm>
            <a:off x="4303390" y="553769"/>
            <a:ext cx="4466456" cy="3303032"/>
          </a:xfrm>
          <a:custGeom>
            <a:avLst/>
            <a:gdLst>
              <a:gd name="connsiteX0" fmla="*/ 1325879 w 3341912"/>
              <a:gd name="connsiteY0" fmla="*/ 0 h 2471410"/>
              <a:gd name="connsiteX1" fmla="*/ 1995350 w 3341912"/>
              <a:gd name="connsiteY1" fmla="*/ 346215 h 2471410"/>
              <a:gd name="connsiteX2" fmla="*/ 2307770 w 3341912"/>
              <a:gd name="connsiteY2" fmla="*/ 243875 h 2471410"/>
              <a:gd name="connsiteX3" fmla="*/ 2838992 w 3341912"/>
              <a:gd name="connsiteY3" fmla="*/ 775174 h 2471410"/>
              <a:gd name="connsiteX4" fmla="*/ 2823752 w 3341912"/>
              <a:gd name="connsiteY4" fmla="*/ 898200 h 2471410"/>
              <a:gd name="connsiteX5" fmla="*/ 3341912 w 3341912"/>
              <a:gd name="connsiteY5" fmla="*/ 1657042 h 2471410"/>
              <a:gd name="connsiteX6" fmla="*/ 2528750 w 3341912"/>
              <a:gd name="connsiteY6" fmla="*/ 2471410 h 2471410"/>
              <a:gd name="connsiteX7" fmla="*/ 744582 w 3341912"/>
              <a:gd name="connsiteY7" fmla="*/ 2471410 h 2471410"/>
              <a:gd name="connsiteX8" fmla="*/ 0 w 3341912"/>
              <a:gd name="connsiteY8" fmla="*/ 1725632 h 2471410"/>
              <a:gd name="connsiteX9" fmla="*/ 526868 w 3341912"/>
              <a:gd name="connsiteY9" fmla="*/ 1013605 h 2471410"/>
              <a:gd name="connsiteX10" fmla="*/ 504008 w 3341912"/>
              <a:gd name="connsiteY10" fmla="*/ 821989 h 2471410"/>
              <a:gd name="connsiteX11" fmla="*/ 1325879 w 3341912"/>
              <a:gd name="connsiteY11" fmla="*/ 0 h 247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41912" h="2471410">
                <a:moveTo>
                  <a:pt x="1325879" y="0"/>
                </a:moveTo>
                <a:cubicBezTo>
                  <a:pt x="1602376" y="0"/>
                  <a:pt x="1846216" y="137179"/>
                  <a:pt x="1995350" y="346215"/>
                </a:cubicBezTo>
                <a:cubicBezTo>
                  <a:pt x="2082436" y="281980"/>
                  <a:pt x="2190204" y="243875"/>
                  <a:pt x="2307770" y="243875"/>
                </a:cubicBezTo>
                <a:cubicBezTo>
                  <a:pt x="2600595" y="243875"/>
                  <a:pt x="2838992" y="481217"/>
                  <a:pt x="2838992" y="775174"/>
                </a:cubicBezTo>
                <a:cubicBezTo>
                  <a:pt x="2838992" y="817634"/>
                  <a:pt x="2833550" y="859006"/>
                  <a:pt x="2823752" y="898200"/>
                </a:cubicBezTo>
                <a:cubicBezTo>
                  <a:pt x="3127464" y="1016871"/>
                  <a:pt x="3341912" y="1311916"/>
                  <a:pt x="3341912" y="1657042"/>
                </a:cubicBezTo>
                <a:cubicBezTo>
                  <a:pt x="3341912" y="2106687"/>
                  <a:pt x="2978330" y="2471410"/>
                  <a:pt x="2528750" y="2471410"/>
                </a:cubicBezTo>
                <a:cubicBezTo>
                  <a:pt x="2528750" y="2471410"/>
                  <a:pt x="2528750" y="2471410"/>
                  <a:pt x="744582" y="2471410"/>
                </a:cubicBezTo>
                <a:cubicBezTo>
                  <a:pt x="333102" y="2471410"/>
                  <a:pt x="0" y="2137171"/>
                  <a:pt x="0" y="1725632"/>
                </a:cubicBezTo>
                <a:cubicBezTo>
                  <a:pt x="0" y="1390304"/>
                  <a:pt x="222068" y="1106147"/>
                  <a:pt x="526868" y="1013605"/>
                </a:cubicBezTo>
                <a:cubicBezTo>
                  <a:pt x="512717" y="951548"/>
                  <a:pt x="504008" y="887313"/>
                  <a:pt x="504008" y="821989"/>
                </a:cubicBezTo>
                <a:cubicBezTo>
                  <a:pt x="504008" y="367990"/>
                  <a:pt x="871945" y="0"/>
                  <a:pt x="1325879" y="0"/>
                </a:cubicBezTo>
                <a:close/>
              </a:path>
            </a:pathLst>
          </a:custGeom>
          <a:solidFill>
            <a:srgbClr val="C8E6FA"/>
          </a:solidFill>
        </p:spPr>
        <p:txBody>
          <a:bodyPr wrap="square" tIns="396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400"/>
              </a:lnSpc>
              <a:spcBef>
                <a:spcPct val="20000"/>
              </a:spcBef>
              <a:buClr>
                <a:schemeClr val="accent1"/>
              </a:buClr>
              <a:buNone/>
            </a:pPr>
            <a:endParaRPr lang="sv-SE" sz="1400" dirty="0"/>
          </a:p>
        </p:txBody>
      </p:sp>
      <p:sp>
        <p:nvSpPr>
          <p:cNvPr id="9" name="Platshållare för text 16"/>
          <p:cNvSpPr txBox="1">
            <a:spLocks/>
          </p:cNvSpPr>
          <p:nvPr/>
        </p:nvSpPr>
        <p:spPr>
          <a:xfrm>
            <a:off x="3491880" y="1324273"/>
            <a:ext cx="4890870" cy="3616895"/>
          </a:xfrm>
          <a:custGeom>
            <a:avLst/>
            <a:gdLst>
              <a:gd name="connsiteX0" fmla="*/ 1325879 w 3341912"/>
              <a:gd name="connsiteY0" fmla="*/ 0 h 2471410"/>
              <a:gd name="connsiteX1" fmla="*/ 1995350 w 3341912"/>
              <a:gd name="connsiteY1" fmla="*/ 346215 h 2471410"/>
              <a:gd name="connsiteX2" fmla="*/ 2307770 w 3341912"/>
              <a:gd name="connsiteY2" fmla="*/ 243875 h 2471410"/>
              <a:gd name="connsiteX3" fmla="*/ 2838992 w 3341912"/>
              <a:gd name="connsiteY3" fmla="*/ 775174 h 2471410"/>
              <a:gd name="connsiteX4" fmla="*/ 2823752 w 3341912"/>
              <a:gd name="connsiteY4" fmla="*/ 898200 h 2471410"/>
              <a:gd name="connsiteX5" fmla="*/ 3341912 w 3341912"/>
              <a:gd name="connsiteY5" fmla="*/ 1657042 h 2471410"/>
              <a:gd name="connsiteX6" fmla="*/ 2528750 w 3341912"/>
              <a:gd name="connsiteY6" fmla="*/ 2471410 h 2471410"/>
              <a:gd name="connsiteX7" fmla="*/ 744582 w 3341912"/>
              <a:gd name="connsiteY7" fmla="*/ 2471410 h 2471410"/>
              <a:gd name="connsiteX8" fmla="*/ 0 w 3341912"/>
              <a:gd name="connsiteY8" fmla="*/ 1725632 h 2471410"/>
              <a:gd name="connsiteX9" fmla="*/ 526868 w 3341912"/>
              <a:gd name="connsiteY9" fmla="*/ 1013605 h 2471410"/>
              <a:gd name="connsiteX10" fmla="*/ 504008 w 3341912"/>
              <a:gd name="connsiteY10" fmla="*/ 821989 h 2471410"/>
              <a:gd name="connsiteX11" fmla="*/ 1325879 w 3341912"/>
              <a:gd name="connsiteY11" fmla="*/ 0 h 247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41912" h="2471410">
                <a:moveTo>
                  <a:pt x="1325879" y="0"/>
                </a:moveTo>
                <a:cubicBezTo>
                  <a:pt x="1602376" y="0"/>
                  <a:pt x="1846216" y="137179"/>
                  <a:pt x="1995350" y="346215"/>
                </a:cubicBezTo>
                <a:cubicBezTo>
                  <a:pt x="2082436" y="281980"/>
                  <a:pt x="2190204" y="243875"/>
                  <a:pt x="2307770" y="243875"/>
                </a:cubicBezTo>
                <a:cubicBezTo>
                  <a:pt x="2600595" y="243875"/>
                  <a:pt x="2838992" y="481217"/>
                  <a:pt x="2838992" y="775174"/>
                </a:cubicBezTo>
                <a:cubicBezTo>
                  <a:pt x="2838992" y="817634"/>
                  <a:pt x="2833550" y="859006"/>
                  <a:pt x="2823752" y="898200"/>
                </a:cubicBezTo>
                <a:cubicBezTo>
                  <a:pt x="3127464" y="1016871"/>
                  <a:pt x="3341912" y="1311916"/>
                  <a:pt x="3341912" y="1657042"/>
                </a:cubicBezTo>
                <a:cubicBezTo>
                  <a:pt x="3341912" y="2106687"/>
                  <a:pt x="2978330" y="2471410"/>
                  <a:pt x="2528750" y="2471410"/>
                </a:cubicBezTo>
                <a:cubicBezTo>
                  <a:pt x="2528750" y="2471410"/>
                  <a:pt x="2528750" y="2471410"/>
                  <a:pt x="744582" y="2471410"/>
                </a:cubicBezTo>
                <a:cubicBezTo>
                  <a:pt x="333102" y="2471410"/>
                  <a:pt x="0" y="2137171"/>
                  <a:pt x="0" y="1725632"/>
                </a:cubicBezTo>
                <a:cubicBezTo>
                  <a:pt x="0" y="1390304"/>
                  <a:pt x="222068" y="1106147"/>
                  <a:pt x="526868" y="1013605"/>
                </a:cubicBezTo>
                <a:cubicBezTo>
                  <a:pt x="512717" y="951548"/>
                  <a:pt x="504008" y="887313"/>
                  <a:pt x="504008" y="821989"/>
                </a:cubicBezTo>
                <a:cubicBezTo>
                  <a:pt x="504008" y="367990"/>
                  <a:pt x="871945" y="0"/>
                  <a:pt x="1325879" y="0"/>
                </a:cubicBezTo>
                <a:close/>
              </a:path>
            </a:pathLst>
          </a:custGeom>
          <a:solidFill>
            <a:schemeClr val="accent1"/>
          </a:solidFill>
        </p:spPr>
        <p:txBody>
          <a:bodyPr wrap="square" tIns="396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400"/>
              </a:lnSpc>
              <a:spcBef>
                <a:spcPct val="20000"/>
              </a:spcBef>
              <a:buClr>
                <a:schemeClr val="accent1"/>
              </a:buClr>
              <a:buNone/>
            </a:pPr>
            <a:endParaRPr lang="sv-SE" sz="1400" dirty="0"/>
          </a:p>
        </p:txBody>
      </p:sp>
      <p:sp>
        <p:nvSpPr>
          <p:cNvPr id="6" name="Rubrik 5"/>
          <p:cNvSpPr>
            <a:spLocks noGrp="1"/>
          </p:cNvSpPr>
          <p:nvPr>
            <p:ph type="title"/>
          </p:nvPr>
        </p:nvSpPr>
        <p:spPr>
          <a:xfrm>
            <a:off x="431800" y="332657"/>
            <a:ext cx="8280400" cy="864095"/>
          </a:xfrm>
        </p:spPr>
        <p:txBody>
          <a:bodyPr/>
          <a:lstStyle/>
          <a:p>
            <a:r>
              <a:rPr lang="sv-SE" dirty="0">
                <a:solidFill>
                  <a:schemeClr val="accent3"/>
                </a:solidFill>
              </a:rPr>
              <a:t>Hemförsäkring</a:t>
            </a:r>
          </a:p>
        </p:txBody>
      </p:sp>
      <p:sp>
        <p:nvSpPr>
          <p:cNvPr id="7" name="Platshållare för innehåll 6"/>
          <p:cNvSpPr>
            <a:spLocks noGrp="1"/>
          </p:cNvSpPr>
          <p:nvPr>
            <p:ph idx="1"/>
          </p:nvPr>
        </p:nvSpPr>
        <p:spPr>
          <a:xfrm>
            <a:off x="431800" y="1556643"/>
            <a:ext cx="3276104" cy="3600549"/>
          </a:xfrm>
        </p:spPr>
        <p:txBody>
          <a:bodyPr>
            <a:noAutofit/>
          </a:bodyPr>
          <a:lstStyle/>
          <a:p>
            <a:r>
              <a:rPr lang="sv-SE" sz="1800" dirty="0"/>
              <a:t>Lösöre – beloppslöst</a:t>
            </a:r>
          </a:p>
          <a:p>
            <a:r>
              <a:rPr lang="sv-SE" sz="1800" dirty="0"/>
              <a:t>Egendomsskydd</a:t>
            </a:r>
            <a:br>
              <a:rPr lang="sv-SE" sz="1800" dirty="0"/>
            </a:br>
            <a:r>
              <a:rPr lang="sv-SE" sz="1800" dirty="0"/>
              <a:t>brand, vatten, inbrott</a:t>
            </a:r>
          </a:p>
          <a:p>
            <a:r>
              <a:rPr lang="sv-SE" sz="1800" dirty="0"/>
              <a:t>Ansvarsförsäkring</a:t>
            </a:r>
          </a:p>
          <a:p>
            <a:r>
              <a:rPr lang="sv-SE" sz="1800" dirty="0"/>
              <a:t>Reseskydd</a:t>
            </a:r>
          </a:p>
          <a:p>
            <a:r>
              <a:rPr lang="sv-SE" sz="1800" dirty="0"/>
              <a:t>Överfallsskydd</a:t>
            </a:r>
          </a:p>
          <a:p>
            <a:r>
              <a:rPr lang="sv-SE" sz="1800" dirty="0"/>
              <a:t>Rättsskydd</a:t>
            </a:r>
          </a:p>
          <a:p>
            <a:r>
              <a:rPr lang="sv-SE" sz="1800" dirty="0"/>
              <a:t>Kristerapi</a:t>
            </a:r>
          </a:p>
          <a:p>
            <a:r>
              <a:rPr lang="sv-SE" sz="1800" dirty="0" err="1"/>
              <a:t>ID-Stöld</a:t>
            </a:r>
            <a:endParaRPr lang="sv-SE" sz="1800" dirty="0"/>
          </a:p>
          <a:p>
            <a:endParaRPr lang="sv-SE" dirty="0"/>
          </a:p>
        </p:txBody>
      </p:sp>
      <p:sp>
        <p:nvSpPr>
          <p:cNvPr id="5" name="Platshållare för bildnummer 4"/>
          <p:cNvSpPr>
            <a:spLocks noGrp="1"/>
          </p:cNvSpPr>
          <p:nvPr>
            <p:ph type="sldNum" sz="quarter" idx="12"/>
          </p:nvPr>
        </p:nvSpPr>
        <p:spPr/>
        <p:txBody>
          <a:bodyPr/>
          <a:lstStyle/>
          <a:p>
            <a:fld id="{9C77FE8C-F1C2-4836-9107-962F8D87D201}" type="slidenum">
              <a:rPr lang="sv-SE" smtClean="0"/>
              <a:pPr/>
              <a:t>6</a:t>
            </a:fld>
            <a:endParaRPr lang="sv-SE"/>
          </a:p>
        </p:txBody>
      </p:sp>
      <p:sp>
        <p:nvSpPr>
          <p:cNvPr id="8" name="Rektangel 7"/>
          <p:cNvSpPr/>
          <p:nvPr/>
        </p:nvSpPr>
        <p:spPr>
          <a:xfrm>
            <a:off x="323528" y="5723493"/>
            <a:ext cx="4572000" cy="430887"/>
          </a:xfrm>
          <a:prstGeom prst="rect">
            <a:avLst/>
          </a:prstGeom>
        </p:spPr>
        <p:txBody>
          <a:bodyPr>
            <a:spAutoFit/>
          </a:bodyPr>
          <a:lstStyle/>
          <a:p>
            <a:r>
              <a:rPr lang="sv-SE" sz="1100" dirty="0">
                <a:solidFill>
                  <a:schemeClr val="accent1"/>
                </a:solidFill>
              </a:rPr>
              <a:t>Du kan uppgradera din hemförsäkring till </a:t>
            </a:r>
            <a:r>
              <a:rPr lang="sv-SE" sz="1100" b="1" dirty="0">
                <a:solidFill>
                  <a:schemeClr val="accent1"/>
                </a:solidFill>
              </a:rPr>
              <a:t>Mellan</a:t>
            </a:r>
            <a:r>
              <a:rPr lang="sv-SE" sz="1100" dirty="0">
                <a:solidFill>
                  <a:schemeClr val="accent1"/>
                </a:solidFill>
              </a:rPr>
              <a:t> eller </a:t>
            </a:r>
            <a:r>
              <a:rPr lang="sv-SE" sz="1100" b="1" dirty="0">
                <a:solidFill>
                  <a:schemeClr val="accent1"/>
                </a:solidFill>
              </a:rPr>
              <a:t>Stor</a:t>
            </a:r>
            <a:r>
              <a:rPr lang="sv-SE" sz="1100" dirty="0">
                <a:solidFill>
                  <a:schemeClr val="accent1"/>
                </a:solidFill>
              </a:rPr>
              <a:t> som bland annat ger ersättning respektive lägre självrisk vid oturshändelse</a:t>
            </a:r>
            <a:r>
              <a:rPr lang="sv-SE" sz="900" dirty="0">
                <a:solidFill>
                  <a:schemeClr val="accent1"/>
                </a:solidFill>
              </a:rPr>
              <a:t>.</a:t>
            </a:r>
          </a:p>
        </p:txBody>
      </p:sp>
      <p:sp>
        <p:nvSpPr>
          <p:cNvPr id="10" name="Rektangel 9"/>
          <p:cNvSpPr/>
          <p:nvPr/>
        </p:nvSpPr>
        <p:spPr>
          <a:xfrm>
            <a:off x="4572000" y="2248416"/>
            <a:ext cx="2736725" cy="892552"/>
          </a:xfrm>
          <a:prstGeom prst="rect">
            <a:avLst/>
          </a:prstGeom>
        </p:spPr>
        <p:txBody>
          <a:bodyPr wrap="square">
            <a:spAutoFit/>
          </a:bodyPr>
          <a:lstStyle/>
          <a:p>
            <a:pPr algn="ctr">
              <a:buClr>
                <a:schemeClr val="accent1"/>
              </a:buClr>
            </a:pPr>
            <a:r>
              <a:rPr lang="sv-SE" b="1" dirty="0">
                <a:solidFill>
                  <a:schemeClr val="bg1"/>
                </a:solidFill>
              </a:rPr>
              <a:t>Här är försäkringar </a:t>
            </a:r>
          </a:p>
          <a:p>
            <a:pPr algn="ctr">
              <a:buClr>
                <a:schemeClr val="accent1"/>
              </a:buClr>
            </a:pPr>
            <a:r>
              <a:rPr lang="sv-SE" b="1" dirty="0">
                <a:solidFill>
                  <a:schemeClr val="bg1"/>
                </a:solidFill>
              </a:rPr>
              <a:t>som du kan köpa till:</a:t>
            </a:r>
            <a:br>
              <a:rPr lang="sv-SE" sz="1600" dirty="0">
                <a:solidFill>
                  <a:schemeClr val="tx2"/>
                </a:solidFill>
              </a:rPr>
            </a:br>
            <a:endParaRPr lang="sv-SE" sz="1600" dirty="0">
              <a:solidFill>
                <a:schemeClr val="tx2"/>
              </a:solidFill>
            </a:endParaRPr>
          </a:p>
        </p:txBody>
      </p:sp>
      <p:sp>
        <p:nvSpPr>
          <p:cNvPr id="12" name="Rektangel 11"/>
          <p:cNvSpPr/>
          <p:nvPr/>
        </p:nvSpPr>
        <p:spPr>
          <a:xfrm>
            <a:off x="5742806" y="2947473"/>
            <a:ext cx="1853530" cy="1489639"/>
          </a:xfrm>
          <a:prstGeom prst="rect">
            <a:avLst/>
          </a:prstGeom>
        </p:spPr>
        <p:txBody>
          <a:bodyPr wrap="square">
            <a:spAutoFit/>
          </a:bodyPr>
          <a:lstStyle/>
          <a:p>
            <a:pPr lvl="1">
              <a:lnSpc>
                <a:spcPts val="2400"/>
              </a:lnSpc>
              <a:spcBef>
                <a:spcPct val="20000"/>
              </a:spcBef>
              <a:buClr>
                <a:schemeClr val="accent1"/>
              </a:buClr>
              <a:buNone/>
            </a:pPr>
            <a:r>
              <a:rPr lang="sv-SE" sz="1600" dirty="0">
                <a:solidFill>
                  <a:schemeClr val="bg1"/>
                </a:solidFill>
              </a:rPr>
              <a:t> </a:t>
            </a:r>
            <a:r>
              <a:rPr lang="sv-SE" dirty="0">
                <a:solidFill>
                  <a:schemeClr val="bg1"/>
                </a:solidFill>
              </a:rPr>
              <a:t>Golf</a:t>
            </a:r>
          </a:p>
          <a:p>
            <a:pPr lvl="1">
              <a:lnSpc>
                <a:spcPts val="2400"/>
              </a:lnSpc>
              <a:spcBef>
                <a:spcPct val="20000"/>
              </a:spcBef>
              <a:buClr>
                <a:schemeClr val="accent1"/>
              </a:buClr>
              <a:buNone/>
            </a:pPr>
            <a:r>
              <a:rPr lang="sv-SE" dirty="0">
                <a:solidFill>
                  <a:schemeClr val="bg1"/>
                </a:solidFill>
              </a:rPr>
              <a:t>Värdesaker</a:t>
            </a:r>
          </a:p>
          <a:p>
            <a:pPr lvl="1">
              <a:lnSpc>
                <a:spcPts val="2400"/>
              </a:lnSpc>
              <a:spcBef>
                <a:spcPct val="20000"/>
              </a:spcBef>
              <a:buClr>
                <a:schemeClr val="accent1"/>
              </a:buClr>
              <a:buNone/>
            </a:pPr>
            <a:r>
              <a:rPr lang="sv-SE" dirty="0">
                <a:solidFill>
                  <a:schemeClr val="bg1"/>
                </a:solidFill>
              </a:rPr>
              <a:t> Elrullstol</a:t>
            </a:r>
          </a:p>
          <a:p>
            <a:pPr lvl="1">
              <a:lnSpc>
                <a:spcPts val="2400"/>
              </a:lnSpc>
              <a:spcBef>
                <a:spcPct val="20000"/>
              </a:spcBef>
              <a:buClr>
                <a:schemeClr val="accent1"/>
              </a:buClr>
              <a:buNone/>
            </a:pPr>
            <a:r>
              <a:rPr lang="sv-SE" dirty="0">
                <a:solidFill>
                  <a:schemeClr val="bg1"/>
                </a:solidFill>
              </a:rPr>
              <a:t> Skog</a:t>
            </a:r>
            <a:endParaRPr lang="sv-SE" sz="2400" dirty="0">
              <a:solidFill>
                <a:schemeClr val="bg1"/>
              </a:solidFill>
            </a:endParaRPr>
          </a:p>
        </p:txBody>
      </p:sp>
      <p:sp>
        <p:nvSpPr>
          <p:cNvPr id="13" name="Rektangel 12"/>
          <p:cNvSpPr/>
          <p:nvPr/>
        </p:nvSpPr>
        <p:spPr>
          <a:xfrm>
            <a:off x="4211960" y="2947101"/>
            <a:ext cx="1800771" cy="1489639"/>
          </a:xfrm>
          <a:prstGeom prst="rect">
            <a:avLst/>
          </a:prstGeom>
        </p:spPr>
        <p:txBody>
          <a:bodyPr wrap="square">
            <a:spAutoFit/>
          </a:bodyPr>
          <a:lstStyle/>
          <a:p>
            <a:pPr lvl="1">
              <a:lnSpc>
                <a:spcPts val="2400"/>
              </a:lnSpc>
              <a:spcBef>
                <a:spcPct val="20000"/>
              </a:spcBef>
              <a:buClr>
                <a:schemeClr val="accent1"/>
              </a:buClr>
              <a:buNone/>
            </a:pPr>
            <a:r>
              <a:rPr lang="sv-SE" dirty="0">
                <a:solidFill>
                  <a:schemeClr val="bg1"/>
                </a:solidFill>
              </a:rPr>
              <a:t>Byggnad</a:t>
            </a:r>
          </a:p>
          <a:p>
            <a:pPr lvl="1">
              <a:lnSpc>
                <a:spcPts val="2400"/>
              </a:lnSpc>
              <a:spcBef>
                <a:spcPct val="20000"/>
              </a:spcBef>
              <a:buClr>
                <a:schemeClr val="accent1"/>
              </a:buClr>
              <a:buNone/>
            </a:pPr>
            <a:r>
              <a:rPr lang="sv-SE" dirty="0">
                <a:solidFill>
                  <a:schemeClr val="bg1"/>
                </a:solidFill>
              </a:rPr>
              <a:t>Bostadsrätt</a:t>
            </a:r>
          </a:p>
          <a:p>
            <a:pPr lvl="1">
              <a:lnSpc>
                <a:spcPts val="2400"/>
              </a:lnSpc>
              <a:spcBef>
                <a:spcPct val="20000"/>
              </a:spcBef>
              <a:buClr>
                <a:schemeClr val="accent1"/>
              </a:buClr>
              <a:buNone/>
            </a:pPr>
            <a:r>
              <a:rPr lang="sv-SE" dirty="0">
                <a:solidFill>
                  <a:schemeClr val="bg1"/>
                </a:solidFill>
              </a:rPr>
              <a:t>Resklar</a:t>
            </a:r>
          </a:p>
          <a:p>
            <a:pPr lvl="1">
              <a:lnSpc>
                <a:spcPts val="2400"/>
              </a:lnSpc>
              <a:spcBef>
                <a:spcPct val="20000"/>
              </a:spcBef>
              <a:buClr>
                <a:schemeClr val="accent1"/>
              </a:buClr>
              <a:buNone/>
            </a:pPr>
            <a:r>
              <a:rPr lang="sv-SE" dirty="0">
                <a:solidFill>
                  <a:schemeClr val="bg1"/>
                </a:solidFill>
              </a:rPr>
              <a:t>Småbåt</a:t>
            </a:r>
          </a:p>
        </p:txBody>
      </p:sp>
      <p:pic>
        <p:nvPicPr>
          <p:cNvPr id="3" name="Bildobjekt 2">
            <a:extLst>
              <a:ext uri="{FF2B5EF4-FFF2-40B4-BE49-F238E27FC236}">
                <a16:creationId xmlns:a16="http://schemas.microsoft.com/office/drawing/2014/main" id="{42EC988E-4BD4-CD95-8B0D-A48A25A84BF6}"/>
              </a:ext>
            </a:extLst>
          </p:cNvPr>
          <p:cNvPicPr>
            <a:picLocks noChangeAspect="1"/>
          </p:cNvPicPr>
          <p:nvPr/>
        </p:nvPicPr>
        <p:blipFill>
          <a:blip r:embed="rId2">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p:cNvSpPr>
            <a:spLocks noGrp="1"/>
          </p:cNvSpPr>
          <p:nvPr>
            <p:ph type="sldNum" sz="quarter" idx="12"/>
          </p:nvPr>
        </p:nvSpPr>
        <p:spPr/>
        <p:txBody>
          <a:bodyPr/>
          <a:lstStyle/>
          <a:p>
            <a:fld id="{9C77FE8C-F1C2-4836-9107-962F8D87D201}" type="slidenum">
              <a:rPr lang="sv-SE" smtClean="0"/>
              <a:pPr/>
              <a:t>7</a:t>
            </a:fld>
            <a:endParaRPr lang="sv-SE"/>
          </a:p>
        </p:txBody>
      </p:sp>
      <p:sp>
        <p:nvSpPr>
          <p:cNvPr id="16" name="Rubrik 5">
            <a:extLst>
              <a:ext uri="{FF2B5EF4-FFF2-40B4-BE49-F238E27FC236}">
                <a16:creationId xmlns:a16="http://schemas.microsoft.com/office/drawing/2014/main" id="{9CF036C6-883A-42DD-9D90-1DE1AE473373}"/>
              </a:ext>
            </a:extLst>
          </p:cNvPr>
          <p:cNvSpPr>
            <a:spLocks noGrp="1"/>
          </p:cNvSpPr>
          <p:nvPr>
            <p:ph type="title"/>
          </p:nvPr>
        </p:nvSpPr>
        <p:spPr>
          <a:xfrm>
            <a:off x="431800" y="332657"/>
            <a:ext cx="8280400" cy="864095"/>
          </a:xfrm>
        </p:spPr>
        <p:txBody>
          <a:bodyPr/>
          <a:lstStyle/>
          <a:p>
            <a:r>
              <a:rPr lang="sv-SE" dirty="0">
                <a:solidFill>
                  <a:srgbClr val="00B0F0"/>
                </a:solidFill>
              </a:rPr>
              <a:t>Försäkra ditt boende till medlemspris</a:t>
            </a:r>
          </a:p>
        </p:txBody>
      </p:sp>
      <p:sp>
        <p:nvSpPr>
          <p:cNvPr id="17" name="Platshållare för innehåll 6">
            <a:extLst>
              <a:ext uri="{FF2B5EF4-FFF2-40B4-BE49-F238E27FC236}">
                <a16:creationId xmlns:a16="http://schemas.microsoft.com/office/drawing/2014/main" id="{66FABF91-8307-4660-9004-53B0C4CCA43F}"/>
              </a:ext>
            </a:extLst>
          </p:cNvPr>
          <p:cNvSpPr>
            <a:spLocks noGrp="1"/>
          </p:cNvSpPr>
          <p:nvPr>
            <p:ph idx="1"/>
          </p:nvPr>
        </p:nvSpPr>
        <p:spPr>
          <a:xfrm>
            <a:off x="323528" y="1123531"/>
            <a:ext cx="4896544" cy="3529605"/>
          </a:xfrm>
        </p:spPr>
        <p:txBody>
          <a:bodyPr>
            <a:noAutofit/>
          </a:bodyPr>
          <a:lstStyle/>
          <a:p>
            <a:pPr marL="0" indent="0">
              <a:buNone/>
            </a:pPr>
            <a:r>
              <a:rPr lang="sv-SE" sz="1600" dirty="0"/>
              <a:t>I ditt medlemskap ingår en hemförsäkring och behöver du komplettera ditt försäkringsskydd får du det till medlemspris. </a:t>
            </a:r>
          </a:p>
          <a:p>
            <a:r>
              <a:rPr lang="sv-SE" sz="1800" dirty="0"/>
              <a:t>Utökning av hemförsäkring till Mellan eller Stor</a:t>
            </a:r>
          </a:p>
          <a:p>
            <a:r>
              <a:rPr lang="sv-SE" sz="1800" dirty="0"/>
              <a:t>Villaförsäkring</a:t>
            </a:r>
          </a:p>
          <a:p>
            <a:r>
              <a:rPr lang="sv-SE" sz="1800" dirty="0"/>
              <a:t>Bostadsrättsförsäkring</a:t>
            </a:r>
          </a:p>
          <a:p>
            <a:r>
              <a:rPr lang="sv-SE" sz="1800" dirty="0"/>
              <a:t>Ägarlägenhetsförsäkring</a:t>
            </a:r>
          </a:p>
          <a:p>
            <a:endParaRPr lang="sv-SE" sz="1800" dirty="0"/>
          </a:p>
          <a:p>
            <a:pPr marL="0" indent="0">
              <a:buNone/>
            </a:pPr>
            <a:r>
              <a:rPr lang="sv-SE" sz="1600" dirty="0"/>
              <a:t>Läs mer på folksam.se/</a:t>
            </a:r>
            <a:r>
              <a:rPr lang="sv-SE" sz="1600" dirty="0" err="1"/>
              <a:t>gs</a:t>
            </a:r>
            <a:r>
              <a:rPr lang="sv-SE" sz="1600" dirty="0"/>
              <a:t> eller kontakta vår kundservice 0771 – 950 950</a:t>
            </a:r>
          </a:p>
          <a:p>
            <a:pPr marL="0" indent="0">
              <a:buNone/>
            </a:pPr>
            <a:endParaRPr lang="sv-SE" sz="1600" dirty="0"/>
          </a:p>
        </p:txBody>
      </p:sp>
      <p:pic>
        <p:nvPicPr>
          <p:cNvPr id="18" name="Bildobjekt 17" descr="En bild som visar person, kvinna&#10;&#10;Automatiskt genererad beskrivning">
            <a:extLst>
              <a:ext uri="{FF2B5EF4-FFF2-40B4-BE49-F238E27FC236}">
                <a16:creationId xmlns:a16="http://schemas.microsoft.com/office/drawing/2014/main" id="{A36E93E7-8D9E-45C4-A212-EB29859CE7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9686" y="980728"/>
            <a:ext cx="3052899" cy="4608150"/>
          </a:xfrm>
          <a:prstGeom prst="rect">
            <a:avLst/>
          </a:prstGeom>
        </p:spPr>
      </p:pic>
      <p:pic>
        <p:nvPicPr>
          <p:cNvPr id="2" name="Bildobjekt 1">
            <a:extLst>
              <a:ext uri="{FF2B5EF4-FFF2-40B4-BE49-F238E27FC236}">
                <a16:creationId xmlns:a16="http://schemas.microsoft.com/office/drawing/2014/main" id="{0C5D604D-8946-4190-2941-DAC1764FA7FA}"/>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extLst>
      <p:ext uri="{BB962C8B-B14F-4D97-AF65-F5344CB8AC3E}">
        <p14:creationId xmlns:p14="http://schemas.microsoft.com/office/powerpoint/2010/main" val="178271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accent3"/>
                </a:solidFill>
              </a:rPr>
              <a:t>Inkomstförsäkring</a:t>
            </a:r>
          </a:p>
        </p:txBody>
      </p:sp>
      <p:sp>
        <p:nvSpPr>
          <p:cNvPr id="12" name="Platshållare för innehåll 11"/>
          <p:cNvSpPr>
            <a:spLocks noGrp="1"/>
          </p:cNvSpPr>
          <p:nvPr>
            <p:ph idx="1"/>
          </p:nvPr>
        </p:nvSpPr>
        <p:spPr>
          <a:xfrm>
            <a:off x="431800" y="1412777"/>
            <a:ext cx="8280400" cy="4645124"/>
          </a:xfrm>
        </p:spPr>
        <p:txBody>
          <a:bodyPr>
            <a:normAutofit lnSpcReduction="10000"/>
          </a:bodyPr>
          <a:lstStyle/>
          <a:p>
            <a:pPr marL="0" indent="0">
              <a:spcBef>
                <a:spcPts val="0"/>
              </a:spcBef>
              <a:spcAft>
                <a:spcPts val="0"/>
              </a:spcAft>
              <a:buNone/>
            </a:pPr>
            <a:r>
              <a:rPr lang="sv-SE" dirty="0"/>
              <a:t>Inkomstförsäkringen ingår i medlemskapet </a:t>
            </a:r>
          </a:p>
          <a:p>
            <a:pPr marL="0" indent="0">
              <a:spcBef>
                <a:spcPts val="0"/>
              </a:spcBef>
              <a:spcAft>
                <a:spcPts val="0"/>
              </a:spcAft>
              <a:buNone/>
            </a:pPr>
            <a:r>
              <a:rPr lang="sv-SE" dirty="0"/>
              <a:t>under förutsättning att du är berättigad till </a:t>
            </a:r>
          </a:p>
          <a:p>
            <a:pPr marL="0" indent="0">
              <a:spcBef>
                <a:spcPts val="0"/>
              </a:spcBef>
              <a:spcAft>
                <a:spcPts val="0"/>
              </a:spcAft>
              <a:buNone/>
            </a:pPr>
            <a:r>
              <a:rPr lang="sv-SE" dirty="0"/>
              <a:t>ersättning från a-kassan.</a:t>
            </a:r>
            <a:br>
              <a:rPr lang="sv-SE" dirty="0"/>
            </a:br>
            <a:br>
              <a:rPr lang="sv-SE" dirty="0"/>
            </a:br>
            <a:r>
              <a:rPr lang="sv-SE" dirty="0"/>
              <a:t>Ersättningstaket för vanlig a-kassa motsvarar 80 procent</a:t>
            </a:r>
          </a:p>
          <a:p>
            <a:pPr marL="0" indent="0">
              <a:spcBef>
                <a:spcPts val="0"/>
              </a:spcBef>
              <a:spcAft>
                <a:spcPts val="0"/>
              </a:spcAft>
              <a:buNone/>
            </a:pPr>
            <a:r>
              <a:rPr lang="sv-SE" dirty="0"/>
              <a:t>av en ersättningsgrundande inkomst upp till 33 000 kronor per månad.</a:t>
            </a:r>
          </a:p>
          <a:p>
            <a:pPr marL="0" indent="0">
              <a:spcBef>
                <a:spcPts val="0"/>
              </a:spcBef>
              <a:spcAft>
                <a:spcPts val="0"/>
              </a:spcAft>
              <a:buNone/>
            </a:pPr>
            <a:endParaRPr lang="sv-SE" dirty="0"/>
          </a:p>
          <a:p>
            <a:pPr marL="0" indent="0">
              <a:spcBef>
                <a:spcPts val="0"/>
              </a:spcBef>
              <a:spcAft>
                <a:spcPts val="0"/>
              </a:spcAft>
              <a:buNone/>
            </a:pPr>
            <a:r>
              <a:rPr lang="sv-SE" dirty="0"/>
              <a:t>Genom vår inkomstförsäkring får du skydd på inkomster upp till 80 procent av en ersättningsgrundande inkomst upp till 35 000 kronor per månad. Ditt skydd sträcker sig under som längst 200 dagar.</a:t>
            </a:r>
            <a:br>
              <a:rPr lang="sv-SE" dirty="0"/>
            </a:br>
            <a:br>
              <a:rPr lang="sv-SE" dirty="0"/>
            </a:br>
            <a:r>
              <a:rPr lang="sv-SE" dirty="0"/>
              <a:t>Om du har en ersättningsgrundande inkomst under 33 000 kronor men över 27 500 kronor per månad, omfattas du av inkomstförsäkringen från dag 101 till 200.</a:t>
            </a:r>
          </a:p>
          <a:p>
            <a:pPr marL="0" indent="0">
              <a:buNone/>
            </a:pPr>
            <a:endParaRPr lang="sv-SE" dirty="0"/>
          </a:p>
          <a:p>
            <a:pPr>
              <a:buNone/>
            </a:pPr>
            <a:endParaRPr lang="sv-SE" dirty="0"/>
          </a:p>
        </p:txBody>
      </p:sp>
      <p:sp>
        <p:nvSpPr>
          <p:cNvPr id="4" name="Platshållare för bildnummer 3"/>
          <p:cNvSpPr>
            <a:spLocks noGrp="1"/>
          </p:cNvSpPr>
          <p:nvPr>
            <p:ph type="sldNum" sz="quarter" idx="12"/>
          </p:nvPr>
        </p:nvSpPr>
        <p:spPr/>
        <p:txBody>
          <a:bodyPr/>
          <a:lstStyle/>
          <a:p>
            <a:fld id="{9C77FE8C-F1C2-4836-9107-962F8D87D201}" type="slidenum">
              <a:rPr lang="sv-SE" smtClean="0"/>
              <a:pPr/>
              <a:t>8</a:t>
            </a:fld>
            <a:endParaRPr lang="sv-SE" dirty="0"/>
          </a:p>
        </p:txBody>
      </p:sp>
      <p:pic>
        <p:nvPicPr>
          <p:cNvPr id="3" name="Bildobjekt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316436"/>
            <a:ext cx="2921766" cy="2641953"/>
          </a:xfrm>
          <a:prstGeom prst="rect">
            <a:avLst/>
          </a:prstGeom>
        </p:spPr>
      </p:pic>
      <p:pic>
        <p:nvPicPr>
          <p:cNvPr id="5" name="Bildobjekt 4">
            <a:extLst>
              <a:ext uri="{FF2B5EF4-FFF2-40B4-BE49-F238E27FC236}">
                <a16:creationId xmlns:a16="http://schemas.microsoft.com/office/drawing/2014/main" id="{80D76C5A-F90D-F227-BCF2-716C078CA396}"/>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a:t>Försäkringar du själv kan teckna </a:t>
            </a:r>
          </a:p>
        </p:txBody>
      </p:sp>
      <p:sp>
        <p:nvSpPr>
          <p:cNvPr id="12" name="Platshållare för innehåll 11"/>
          <p:cNvSpPr>
            <a:spLocks noGrp="1"/>
          </p:cNvSpPr>
          <p:nvPr>
            <p:ph idx="1"/>
          </p:nvPr>
        </p:nvSpPr>
        <p:spPr/>
        <p:txBody>
          <a:bodyPr>
            <a:normAutofit/>
          </a:bodyPr>
          <a:lstStyle/>
          <a:p>
            <a:r>
              <a:rPr lang="sv-SE" dirty="0"/>
              <a:t>Sjuk- och efterlevandeförsäkring</a:t>
            </a:r>
            <a:br>
              <a:rPr lang="sv-SE" dirty="0"/>
            </a:br>
            <a:r>
              <a:rPr lang="sv-SE" i="1" dirty="0"/>
              <a:t>för medlem och medförsäkrad </a:t>
            </a:r>
            <a:endParaRPr lang="sv-SE" dirty="0"/>
          </a:p>
          <a:p>
            <a:r>
              <a:rPr lang="sv-SE" dirty="0"/>
              <a:t>Medlemsolycksfall fritid </a:t>
            </a:r>
            <a:br>
              <a:rPr lang="sv-SE" dirty="0"/>
            </a:br>
            <a:r>
              <a:rPr lang="sv-SE" i="1" dirty="0"/>
              <a:t>för medförsäkrad</a:t>
            </a:r>
          </a:p>
          <a:p>
            <a:r>
              <a:rPr lang="sv-SE" dirty="0"/>
              <a:t>Juristförsäkring</a:t>
            </a:r>
          </a:p>
          <a:p>
            <a:r>
              <a:rPr lang="sv-SE" dirty="0" err="1"/>
              <a:t>Medlemsspar</a:t>
            </a:r>
            <a:endParaRPr lang="sv-SE" dirty="0"/>
          </a:p>
          <a:p>
            <a:r>
              <a:rPr lang="sv-SE" dirty="0"/>
              <a:t>Medlemsbarn</a:t>
            </a:r>
          </a:p>
          <a:p>
            <a:r>
              <a:rPr lang="sv-SE" dirty="0"/>
              <a:t>Pensionär – Diagnos 60+ och Olycksfall 60+</a:t>
            </a:r>
          </a:p>
          <a:p>
            <a:endParaRPr lang="sv-SE" dirty="0"/>
          </a:p>
        </p:txBody>
      </p:sp>
      <p:sp>
        <p:nvSpPr>
          <p:cNvPr id="5" name="Platshållare för bildnummer 4"/>
          <p:cNvSpPr>
            <a:spLocks noGrp="1"/>
          </p:cNvSpPr>
          <p:nvPr>
            <p:ph type="sldNum" sz="quarter" idx="12"/>
          </p:nvPr>
        </p:nvSpPr>
        <p:spPr/>
        <p:txBody>
          <a:bodyPr/>
          <a:lstStyle/>
          <a:p>
            <a:fld id="{9C77FE8C-F1C2-4836-9107-962F8D87D201}" type="slidenum">
              <a:rPr lang="sv-SE" smtClean="0"/>
              <a:pPr/>
              <a:t>9</a:t>
            </a:fld>
            <a:endParaRPr lang="sv-SE"/>
          </a:p>
        </p:txBody>
      </p:sp>
      <p:pic>
        <p:nvPicPr>
          <p:cNvPr id="10" name="Platshållare för bild 9"/>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 b="91"/>
          <a:stretch>
            <a:fillRect/>
          </a:stretch>
        </p:blipFill>
        <p:spPr/>
      </p:pic>
      <p:pic>
        <p:nvPicPr>
          <p:cNvPr id="2" name="Bildobjekt 1">
            <a:extLst>
              <a:ext uri="{FF2B5EF4-FFF2-40B4-BE49-F238E27FC236}">
                <a16:creationId xmlns:a16="http://schemas.microsoft.com/office/drawing/2014/main" id="{25AC54DB-7B34-E1BB-D5BE-027C9B7D37E0}"/>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a:t>Sjuk- och efterlevandeförsäkring</a:t>
            </a:r>
          </a:p>
        </p:txBody>
      </p:sp>
      <p:sp>
        <p:nvSpPr>
          <p:cNvPr id="12" name="Platshållare för innehåll 11"/>
          <p:cNvSpPr>
            <a:spLocks noGrp="1"/>
          </p:cNvSpPr>
          <p:nvPr>
            <p:ph idx="1"/>
          </p:nvPr>
        </p:nvSpPr>
        <p:spPr/>
        <p:txBody>
          <a:bodyPr>
            <a:noAutofit/>
          </a:bodyPr>
          <a:lstStyle/>
          <a:p>
            <a:pPr>
              <a:buNone/>
            </a:pPr>
            <a:r>
              <a:rPr lang="sv-SE" sz="1200" b="1" dirty="0"/>
              <a:t>Ersättning vid:</a:t>
            </a:r>
          </a:p>
          <a:p>
            <a:pPr>
              <a:buNone/>
            </a:pPr>
            <a:r>
              <a:rPr lang="sv-SE" sz="1200" dirty="0"/>
              <a:t>Arbetsoförmåga </a:t>
            </a:r>
            <a:br>
              <a:rPr lang="sv-SE" sz="1200" dirty="0"/>
            </a:br>
            <a:r>
              <a:rPr lang="sv-SE" sz="1200" dirty="0"/>
              <a:t>- </a:t>
            </a:r>
            <a:r>
              <a:rPr lang="sv-SE" sz="1200" b="1" dirty="0"/>
              <a:t>månadsbelopp 1 800 kr</a:t>
            </a:r>
          </a:p>
          <a:p>
            <a:pPr>
              <a:buNone/>
            </a:pPr>
            <a:r>
              <a:rPr lang="sv-SE" sz="1200" dirty="0"/>
              <a:t>Vissa diagnoser </a:t>
            </a:r>
            <a:br>
              <a:rPr lang="sv-SE" sz="1200" dirty="0"/>
            </a:br>
            <a:r>
              <a:rPr lang="sv-SE" sz="1200" dirty="0"/>
              <a:t>- </a:t>
            </a:r>
            <a:r>
              <a:rPr lang="sv-SE" sz="1200" b="1" dirty="0"/>
              <a:t>engångsbelopp 50 000 kr</a:t>
            </a:r>
          </a:p>
          <a:p>
            <a:pPr fontAlgn="t">
              <a:buNone/>
            </a:pPr>
            <a:r>
              <a:rPr lang="sv-SE" sz="1200" dirty="0"/>
              <a:t>Dödsfall </a:t>
            </a:r>
            <a:br>
              <a:rPr lang="sv-SE" sz="1200" dirty="0"/>
            </a:br>
            <a:r>
              <a:rPr lang="sv-SE" sz="1200" dirty="0"/>
              <a:t>- </a:t>
            </a:r>
            <a:r>
              <a:rPr lang="sv-SE" sz="1200" b="1" dirty="0"/>
              <a:t>engångsbelopp till efterlevande 200 000 kr  </a:t>
            </a:r>
          </a:p>
          <a:p>
            <a:pPr fontAlgn="t">
              <a:buNone/>
            </a:pPr>
            <a:endParaRPr lang="sv-SE" sz="1200" dirty="0"/>
          </a:p>
          <a:p>
            <a:pPr marL="0" indent="0" fontAlgn="t">
              <a:buNone/>
            </a:pPr>
            <a:r>
              <a:rPr lang="sv-SE" sz="1200" b="1" dirty="0"/>
              <a:t>Möjlighet finns att höja beloppen i försäkringen:</a:t>
            </a:r>
          </a:p>
          <a:p>
            <a:pPr fontAlgn="t"/>
            <a:r>
              <a:rPr lang="sv-SE" sz="1200" dirty="0"/>
              <a:t>Arbetsoförmåga upp till 5 000 kronor</a:t>
            </a:r>
          </a:p>
          <a:p>
            <a:pPr fontAlgn="t"/>
            <a:r>
              <a:rPr lang="sv-SE" sz="1200" dirty="0"/>
              <a:t>Diagnoskapital upp till 100 000 kronor</a:t>
            </a:r>
          </a:p>
          <a:p>
            <a:pPr fontAlgn="t"/>
            <a:r>
              <a:rPr lang="sv-SE" sz="1200" dirty="0"/>
              <a:t>Dödsfall upp till 1 500 000 kronor</a:t>
            </a:r>
          </a:p>
          <a:p>
            <a:pPr fontAlgn="t"/>
            <a:endParaRPr lang="sv-SE" sz="1200" dirty="0"/>
          </a:p>
          <a:p>
            <a:pPr>
              <a:buNone/>
            </a:pPr>
            <a:endParaRPr lang="sv-SE" sz="1200" dirty="0"/>
          </a:p>
          <a:p>
            <a:pPr>
              <a:buNone/>
            </a:pPr>
            <a:r>
              <a:rPr lang="sv-SE" sz="1200" dirty="0"/>
              <a:t> </a:t>
            </a:r>
          </a:p>
          <a:p>
            <a:pPr>
              <a:buNone/>
            </a:pPr>
            <a:endParaRPr lang="sv-SE" sz="1200" dirty="0"/>
          </a:p>
          <a:p>
            <a:pPr>
              <a:buNone/>
            </a:pPr>
            <a:endParaRPr lang="sv-SE" sz="1200" dirty="0"/>
          </a:p>
          <a:p>
            <a:pPr>
              <a:buNone/>
            </a:pPr>
            <a:endParaRPr lang="sv-SE" sz="1200" dirty="0"/>
          </a:p>
          <a:p>
            <a:pPr>
              <a:buNone/>
            </a:pPr>
            <a:endParaRPr lang="sv-SE" sz="1200" b="1" dirty="0"/>
          </a:p>
          <a:p>
            <a:endParaRPr lang="sv-SE" sz="1200" dirty="0"/>
          </a:p>
        </p:txBody>
      </p:sp>
      <p:sp>
        <p:nvSpPr>
          <p:cNvPr id="5" name="Platshållare för bildnummer 4"/>
          <p:cNvSpPr>
            <a:spLocks noGrp="1"/>
          </p:cNvSpPr>
          <p:nvPr>
            <p:ph type="sldNum" sz="quarter" idx="12"/>
          </p:nvPr>
        </p:nvSpPr>
        <p:spPr/>
        <p:txBody>
          <a:bodyPr/>
          <a:lstStyle/>
          <a:p>
            <a:fld id="{9C77FE8C-F1C2-4836-9107-962F8D87D201}" type="slidenum">
              <a:rPr lang="sv-SE" smtClean="0"/>
              <a:pPr/>
              <a:t>10</a:t>
            </a:fld>
            <a:endParaRPr lang="sv-SE"/>
          </a:p>
        </p:txBody>
      </p:sp>
      <p:sp>
        <p:nvSpPr>
          <p:cNvPr id="9" name="Rektangel 8"/>
          <p:cNvSpPr/>
          <p:nvPr/>
        </p:nvSpPr>
        <p:spPr>
          <a:xfrm>
            <a:off x="431800" y="1772816"/>
            <a:ext cx="2627313" cy="369332"/>
          </a:xfrm>
          <a:prstGeom prst="rect">
            <a:avLst/>
          </a:prstGeom>
        </p:spPr>
        <p:txBody>
          <a:bodyPr wrap="square">
            <a:spAutoFit/>
          </a:bodyPr>
          <a:lstStyle/>
          <a:p>
            <a:pPr>
              <a:defRPr/>
            </a:pPr>
            <a:r>
              <a:rPr lang="sv-SE" b="1" dirty="0">
                <a:solidFill>
                  <a:schemeClr val="bg1"/>
                </a:solidFill>
              </a:rPr>
              <a:t>:</a:t>
            </a:r>
            <a:endParaRPr lang="sv-SE" dirty="0">
              <a:solidFill>
                <a:schemeClr val="bg1"/>
              </a:solidFill>
            </a:endParaRPr>
          </a:p>
        </p:txBody>
      </p:sp>
      <p:pic>
        <p:nvPicPr>
          <p:cNvPr id="7" name="Platshållare för bild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 b="91"/>
          <a:stretch>
            <a:fillRect/>
          </a:stretch>
        </p:blipFill>
        <p:spPr/>
      </p:pic>
      <p:pic>
        <p:nvPicPr>
          <p:cNvPr id="2" name="Bildobjekt 1">
            <a:extLst>
              <a:ext uri="{FF2B5EF4-FFF2-40B4-BE49-F238E27FC236}">
                <a16:creationId xmlns:a16="http://schemas.microsoft.com/office/drawing/2014/main" id="{190EF2CF-47AA-2634-9E27-2111E6478512}"/>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a:xfrm>
            <a:off x="428949" y="332657"/>
            <a:ext cx="4032250" cy="792087"/>
          </a:xfrm>
        </p:spPr>
        <p:txBody>
          <a:bodyPr/>
          <a:lstStyle/>
          <a:p>
            <a:r>
              <a:rPr lang="sv-SE" dirty="0"/>
              <a:t>Juristförsäkring</a:t>
            </a:r>
          </a:p>
        </p:txBody>
      </p:sp>
      <p:sp>
        <p:nvSpPr>
          <p:cNvPr id="5" name="Platshållare för bildnummer 4"/>
          <p:cNvSpPr>
            <a:spLocks noGrp="1"/>
          </p:cNvSpPr>
          <p:nvPr>
            <p:ph type="sldNum" sz="quarter" idx="12"/>
          </p:nvPr>
        </p:nvSpPr>
        <p:spPr/>
        <p:txBody>
          <a:bodyPr/>
          <a:lstStyle/>
          <a:p>
            <a:fld id="{9C77FE8C-F1C2-4836-9107-962F8D87D201}" type="slidenum">
              <a:rPr lang="sv-SE" smtClean="0"/>
              <a:pPr/>
              <a:t>11</a:t>
            </a:fld>
            <a:endParaRPr lang="sv-SE"/>
          </a:p>
        </p:txBody>
      </p:sp>
      <p:sp>
        <p:nvSpPr>
          <p:cNvPr id="9" name="Rektangel 8"/>
          <p:cNvSpPr/>
          <p:nvPr/>
        </p:nvSpPr>
        <p:spPr>
          <a:xfrm>
            <a:off x="431800" y="1772816"/>
            <a:ext cx="2627313" cy="369332"/>
          </a:xfrm>
          <a:prstGeom prst="rect">
            <a:avLst/>
          </a:prstGeom>
        </p:spPr>
        <p:txBody>
          <a:bodyPr wrap="square">
            <a:spAutoFit/>
          </a:bodyPr>
          <a:lstStyle/>
          <a:p>
            <a:pPr>
              <a:defRPr/>
            </a:pPr>
            <a:r>
              <a:rPr lang="sv-SE" b="1" dirty="0">
                <a:solidFill>
                  <a:schemeClr val="bg1"/>
                </a:solidFill>
              </a:rPr>
              <a:t>:</a:t>
            </a:r>
            <a:endParaRPr lang="sv-SE" dirty="0">
              <a:solidFill>
                <a:schemeClr val="bg1"/>
              </a:solidFill>
            </a:endParaRPr>
          </a:p>
        </p:txBody>
      </p:sp>
      <p:pic>
        <p:nvPicPr>
          <p:cNvPr id="49" name="Platshållare för bild 48">
            <a:extLst>
              <a:ext uri="{FF2B5EF4-FFF2-40B4-BE49-F238E27FC236}">
                <a16:creationId xmlns:a16="http://schemas.microsoft.com/office/drawing/2014/main" id="{1EFD5B91-A136-4B0F-8240-0A541208B0D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 b="91"/>
          <a:stretch>
            <a:fillRect/>
          </a:stretch>
        </p:blipFill>
        <p:spPr/>
      </p:pic>
      <p:sp>
        <p:nvSpPr>
          <p:cNvPr id="52" name="Platshållare för innehåll 4">
            <a:extLst>
              <a:ext uri="{FF2B5EF4-FFF2-40B4-BE49-F238E27FC236}">
                <a16:creationId xmlns:a16="http://schemas.microsoft.com/office/drawing/2014/main" id="{0B2BA7A7-E558-45F6-B488-2013B72E7590}"/>
              </a:ext>
            </a:extLst>
          </p:cNvPr>
          <p:cNvSpPr txBox="1">
            <a:spLocks/>
          </p:cNvSpPr>
          <p:nvPr/>
        </p:nvSpPr>
        <p:spPr>
          <a:xfrm>
            <a:off x="323528" y="1142999"/>
            <a:ext cx="4356422" cy="4213225"/>
          </a:xfrm>
          <a:prstGeom prst="rect">
            <a:avLst/>
          </a:prstGeom>
        </p:spPr>
        <p:txBody>
          <a:bodyPr vert="horz" lIns="0" tIns="0" rIns="0" bIns="0" rtlCol="0">
            <a:normAutofit fontScale="92500" lnSpcReduction="10000"/>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sv-SE" dirty="0"/>
              <a:t>Innehåller fyra delar:</a:t>
            </a:r>
          </a:p>
          <a:p>
            <a:pPr>
              <a:spcBef>
                <a:spcPts val="0"/>
              </a:spcBef>
              <a:spcAft>
                <a:spcPts val="0"/>
              </a:spcAft>
            </a:pPr>
            <a:r>
              <a:rPr lang="sv-SE" dirty="0"/>
              <a:t>Juridisk rådgivning                                      </a:t>
            </a:r>
            <a:r>
              <a:rPr lang="sv-SE" sz="1300" dirty="0"/>
              <a:t>15 timmar per år och hushåll                                                           </a:t>
            </a:r>
          </a:p>
          <a:p>
            <a:pPr marL="0" indent="0">
              <a:spcBef>
                <a:spcPts val="0"/>
              </a:spcBef>
              <a:spcAft>
                <a:spcPts val="0"/>
              </a:spcAft>
              <a:buFont typeface="Arial" panose="020B0604020202020204" pitchFamily="34" charset="0"/>
              <a:buNone/>
            </a:pPr>
            <a:r>
              <a:rPr lang="sv-SE" sz="1300" dirty="0"/>
              <a:t>     Exempel:    Familjerätt – samboavtal, bodelning och                                                                                        	   bouppteckning                                                             	   Arvsrätt – testamente och arvstvister              	   Konsumentköp</a:t>
            </a:r>
          </a:p>
          <a:p>
            <a:pPr marL="0" indent="0">
              <a:spcBef>
                <a:spcPts val="0"/>
              </a:spcBef>
              <a:spcAft>
                <a:spcPts val="0"/>
              </a:spcAft>
              <a:buFont typeface="Arial" panose="020B0604020202020204" pitchFamily="34" charset="0"/>
              <a:buNone/>
            </a:pPr>
            <a:endParaRPr lang="sv-SE" sz="1300" dirty="0"/>
          </a:p>
          <a:p>
            <a:pPr>
              <a:spcBef>
                <a:spcPts val="0"/>
              </a:spcBef>
              <a:spcAft>
                <a:spcPts val="0"/>
              </a:spcAft>
            </a:pPr>
            <a:r>
              <a:rPr lang="sv-SE" dirty="0"/>
              <a:t>Rättsskydd                                                       </a:t>
            </a:r>
            <a:r>
              <a:rPr lang="sv-SE" sz="1300" dirty="0"/>
              <a:t>Upp till 2 miljoner kronor per tvist. Självrisk 3 000 kronor.                                          </a:t>
            </a:r>
          </a:p>
          <a:p>
            <a:pPr marL="0" indent="0">
              <a:spcBef>
                <a:spcPts val="0"/>
              </a:spcBef>
              <a:spcAft>
                <a:spcPts val="0"/>
              </a:spcAft>
              <a:buFont typeface="Arial" panose="020B0604020202020204" pitchFamily="34" charset="0"/>
              <a:buNone/>
            </a:pPr>
            <a:r>
              <a:rPr lang="sv-SE" sz="1300" dirty="0"/>
              <a:t>    Exempel:  Vårdnadstvister och Konsumentköp                                  </a:t>
            </a:r>
          </a:p>
          <a:p>
            <a:pPr marL="0" indent="0">
              <a:buFont typeface="Arial" panose="020B0604020202020204" pitchFamily="34" charset="0"/>
              <a:buNone/>
            </a:pPr>
            <a:r>
              <a:rPr lang="sv-SE" sz="1400" dirty="0"/>
              <a:t>   </a:t>
            </a:r>
          </a:p>
          <a:p>
            <a:r>
              <a:rPr lang="sv-SE" dirty="0"/>
              <a:t>Hjälp vid ID-stöld</a:t>
            </a:r>
          </a:p>
          <a:p>
            <a:pPr marL="0" indent="0">
              <a:buFont typeface="Arial" panose="020B0604020202020204" pitchFamily="34" charset="0"/>
              <a:buNone/>
            </a:pPr>
            <a:endParaRPr lang="sv-SE" dirty="0"/>
          </a:p>
          <a:p>
            <a:pPr>
              <a:spcBef>
                <a:spcPts val="0"/>
              </a:spcBef>
              <a:spcAft>
                <a:spcPts val="0"/>
              </a:spcAft>
            </a:pPr>
            <a:r>
              <a:rPr lang="sv-SE" dirty="0"/>
              <a:t>Må bra-rådgivning</a:t>
            </a:r>
          </a:p>
          <a:p>
            <a:pPr marL="0" indent="0">
              <a:spcBef>
                <a:spcPts val="0"/>
              </a:spcBef>
              <a:spcAft>
                <a:spcPts val="0"/>
              </a:spcAft>
              <a:buFont typeface="Arial" panose="020B0604020202020204" pitchFamily="34" charset="0"/>
              <a:buNone/>
            </a:pPr>
            <a:r>
              <a:rPr lang="sv-SE" sz="1300" dirty="0"/>
              <a:t>    3 samtal per år med exempelvis psykolog </a:t>
            </a:r>
            <a:r>
              <a:rPr lang="sv-SE" sz="1300"/>
              <a:t>eller ekonom.</a:t>
            </a:r>
            <a:endParaRPr lang="sv-SE" sz="1300" dirty="0"/>
          </a:p>
          <a:p>
            <a:endParaRPr lang="sv-SE" dirty="0"/>
          </a:p>
        </p:txBody>
      </p:sp>
      <p:pic>
        <p:nvPicPr>
          <p:cNvPr id="2" name="Bildobjekt 1">
            <a:extLst>
              <a:ext uri="{FF2B5EF4-FFF2-40B4-BE49-F238E27FC236}">
                <a16:creationId xmlns:a16="http://schemas.microsoft.com/office/drawing/2014/main" id="{C58707B9-C284-1D3C-0CD5-0E5661BA247C}"/>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extLst>
      <p:ext uri="{BB962C8B-B14F-4D97-AF65-F5344CB8AC3E}">
        <p14:creationId xmlns:p14="http://schemas.microsoft.com/office/powerpoint/2010/main" val="319368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p:cNvSpPr>
            <a:spLocks noGrp="1"/>
          </p:cNvSpPr>
          <p:nvPr>
            <p:ph type="sldNum" sz="quarter" idx="12"/>
          </p:nvPr>
        </p:nvSpPr>
        <p:spPr/>
        <p:txBody>
          <a:bodyPr/>
          <a:lstStyle/>
          <a:p>
            <a:fld id="{9C77FE8C-F1C2-4836-9107-962F8D87D201}" type="slidenum">
              <a:rPr lang="sv-SE" smtClean="0"/>
              <a:pPr/>
              <a:t>12</a:t>
            </a:fld>
            <a:endParaRPr lang="sv-SE"/>
          </a:p>
        </p:txBody>
      </p:sp>
      <p:sp>
        <p:nvSpPr>
          <p:cNvPr id="9" name="Rektangel 8"/>
          <p:cNvSpPr/>
          <p:nvPr/>
        </p:nvSpPr>
        <p:spPr>
          <a:xfrm>
            <a:off x="431800" y="1772816"/>
            <a:ext cx="2627313" cy="369332"/>
          </a:xfrm>
          <a:prstGeom prst="rect">
            <a:avLst/>
          </a:prstGeom>
        </p:spPr>
        <p:txBody>
          <a:bodyPr wrap="square">
            <a:spAutoFit/>
          </a:bodyPr>
          <a:lstStyle/>
          <a:p>
            <a:pPr>
              <a:defRPr/>
            </a:pPr>
            <a:r>
              <a:rPr lang="sv-SE" b="1" dirty="0">
                <a:solidFill>
                  <a:schemeClr val="bg1"/>
                </a:solidFill>
              </a:rPr>
              <a:t>:</a:t>
            </a:r>
            <a:endParaRPr lang="sv-SE" dirty="0">
              <a:solidFill>
                <a:schemeClr val="bg1"/>
              </a:solidFill>
            </a:endParaRPr>
          </a:p>
        </p:txBody>
      </p:sp>
      <p:sp>
        <p:nvSpPr>
          <p:cNvPr id="12" name="Rubrik 5">
            <a:extLst>
              <a:ext uri="{FF2B5EF4-FFF2-40B4-BE49-F238E27FC236}">
                <a16:creationId xmlns:a16="http://schemas.microsoft.com/office/drawing/2014/main" id="{75529329-5B2D-4901-9A15-FF02B375AFE8}"/>
              </a:ext>
            </a:extLst>
          </p:cNvPr>
          <p:cNvSpPr>
            <a:spLocks noGrp="1"/>
          </p:cNvSpPr>
          <p:nvPr>
            <p:ph type="title"/>
          </p:nvPr>
        </p:nvSpPr>
        <p:spPr>
          <a:xfrm>
            <a:off x="323528" y="332657"/>
            <a:ext cx="4137671" cy="1149378"/>
          </a:xfrm>
        </p:spPr>
        <p:txBody>
          <a:bodyPr/>
          <a:lstStyle/>
          <a:p>
            <a:r>
              <a:rPr lang="sv-SE" dirty="0" err="1"/>
              <a:t>Medlemsspar</a:t>
            </a:r>
            <a:endParaRPr lang="sv-SE" dirty="0"/>
          </a:p>
        </p:txBody>
      </p:sp>
      <p:sp>
        <p:nvSpPr>
          <p:cNvPr id="13" name="Platshållare för innehåll 4">
            <a:extLst>
              <a:ext uri="{FF2B5EF4-FFF2-40B4-BE49-F238E27FC236}">
                <a16:creationId xmlns:a16="http://schemas.microsoft.com/office/drawing/2014/main" id="{71B2ADDD-A438-4A8E-978E-B1580B51BCFC}"/>
              </a:ext>
            </a:extLst>
          </p:cNvPr>
          <p:cNvSpPr>
            <a:spLocks noGrp="1"/>
          </p:cNvSpPr>
          <p:nvPr>
            <p:ph idx="1"/>
          </p:nvPr>
        </p:nvSpPr>
        <p:spPr>
          <a:xfrm>
            <a:off x="323528" y="1142999"/>
            <a:ext cx="4356422" cy="4806281"/>
          </a:xfrm>
        </p:spPr>
        <p:txBody>
          <a:bodyPr>
            <a:normAutofit/>
          </a:bodyPr>
          <a:lstStyle/>
          <a:p>
            <a:pPr marL="0" indent="0">
              <a:buNone/>
            </a:pPr>
            <a:r>
              <a:rPr lang="sv-SE" sz="1800" b="1" dirty="0"/>
              <a:t>Ett tryggt långsiktigt sparande   </a:t>
            </a:r>
          </a:p>
          <a:p>
            <a:pPr marL="0" indent="0">
              <a:buNone/>
            </a:pPr>
            <a:r>
              <a:rPr lang="sv-SE" dirty="0"/>
              <a:t>Du kan välja mellan:</a:t>
            </a:r>
          </a:p>
          <a:p>
            <a:pPr marL="0" indent="0">
              <a:buNone/>
            </a:pPr>
            <a:r>
              <a:rPr lang="sv-SE" sz="1800" b="1" dirty="0" err="1"/>
              <a:t>Medlemsspar</a:t>
            </a:r>
            <a:r>
              <a:rPr lang="sv-SE" sz="1800" b="1" dirty="0"/>
              <a:t> Trygg </a:t>
            </a:r>
            <a:r>
              <a:rPr lang="sv-SE" dirty="0"/>
              <a:t>– </a:t>
            </a:r>
            <a:r>
              <a:rPr lang="sv-SE" sz="1800" i="1" dirty="0"/>
              <a:t>passar dig som vill spara i minst 15 år och vill att Folksam tar hand om allt</a:t>
            </a:r>
            <a:r>
              <a:rPr lang="sv-SE" dirty="0"/>
              <a:t>     </a:t>
            </a:r>
            <a:r>
              <a:rPr lang="sv-SE" sz="1800" dirty="0"/>
              <a:t>eller </a:t>
            </a:r>
          </a:p>
          <a:p>
            <a:pPr marL="0" indent="0">
              <a:buNone/>
            </a:pPr>
            <a:r>
              <a:rPr lang="sv-SE" sz="1800" b="1" dirty="0" err="1"/>
              <a:t>Medlemsspar</a:t>
            </a:r>
            <a:r>
              <a:rPr lang="sv-SE" sz="1800" b="1" dirty="0"/>
              <a:t> Fond </a:t>
            </a:r>
            <a:r>
              <a:rPr lang="sv-SE" dirty="0"/>
              <a:t>– </a:t>
            </a:r>
            <a:r>
              <a:rPr lang="sv-SE" sz="1800" i="1" dirty="0"/>
              <a:t>passar dig som vill spara i minst fem år och välja fonder själv, oavsett vad du sparar till</a:t>
            </a:r>
          </a:p>
          <a:p>
            <a:pPr marL="0" indent="0">
              <a:buNone/>
            </a:pPr>
            <a:r>
              <a:rPr lang="sv-SE" sz="1800" b="1" dirty="0"/>
              <a:t>Spara från 300 kronor per månad</a:t>
            </a:r>
          </a:p>
          <a:p>
            <a:pPr marL="0" indent="0">
              <a:buNone/>
            </a:pPr>
            <a:r>
              <a:rPr lang="sv-SE" sz="1800" dirty="0"/>
              <a:t>Läs mer och teckna sparandet på folksam.se/</a:t>
            </a:r>
            <a:r>
              <a:rPr lang="sv-SE" sz="1800" dirty="0" err="1"/>
              <a:t>gs</a:t>
            </a:r>
            <a:endParaRPr lang="sv-SE" sz="1800" dirty="0"/>
          </a:p>
          <a:p>
            <a:pPr marL="0" indent="0">
              <a:buNone/>
            </a:pPr>
            <a:endParaRPr lang="sv-SE" dirty="0"/>
          </a:p>
        </p:txBody>
      </p:sp>
      <p:pic>
        <p:nvPicPr>
          <p:cNvPr id="14" name="Platshållare för bild 3" descr="En bild som visar utomhus, växt, trädgård&#10;&#10;Automatiskt genererad beskrivning">
            <a:extLst>
              <a:ext uri="{FF2B5EF4-FFF2-40B4-BE49-F238E27FC236}">
                <a16:creationId xmlns:a16="http://schemas.microsoft.com/office/drawing/2014/main" id="{932EE707-1EC9-4F0D-A9FA-81D0EB0126FE}"/>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3533" b="3533"/>
          <a:stretch>
            <a:fillRect/>
          </a:stretch>
        </p:blipFill>
        <p:spPr>
          <a:xfrm>
            <a:off x="4757930" y="420947"/>
            <a:ext cx="3954270" cy="5507955"/>
          </a:xfrm>
        </p:spPr>
      </p:pic>
      <p:pic>
        <p:nvPicPr>
          <p:cNvPr id="3" name="Bildobjekt 2">
            <a:extLst>
              <a:ext uri="{FF2B5EF4-FFF2-40B4-BE49-F238E27FC236}">
                <a16:creationId xmlns:a16="http://schemas.microsoft.com/office/drawing/2014/main" id="{D1293D4B-C766-8573-7141-035976FD5450}"/>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extLst>
      <p:ext uri="{BB962C8B-B14F-4D97-AF65-F5344CB8AC3E}">
        <p14:creationId xmlns:p14="http://schemas.microsoft.com/office/powerpoint/2010/main" val="203511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a:t>Medlemsbarn </a:t>
            </a:r>
            <a:br>
              <a:rPr lang="sv-SE" dirty="0"/>
            </a:br>
            <a:r>
              <a:rPr lang="sv-SE" sz="2400" dirty="0"/>
              <a:t>sjuk och olycksfallsförsäkring</a:t>
            </a:r>
            <a:endParaRPr lang="sv-SE" dirty="0">
              <a:solidFill>
                <a:schemeClr val="accent2"/>
              </a:solidFill>
            </a:endParaRPr>
          </a:p>
        </p:txBody>
      </p:sp>
      <p:sp>
        <p:nvSpPr>
          <p:cNvPr id="12" name="Platshållare för innehåll 11"/>
          <p:cNvSpPr>
            <a:spLocks noGrp="1"/>
          </p:cNvSpPr>
          <p:nvPr>
            <p:ph idx="1"/>
          </p:nvPr>
        </p:nvSpPr>
        <p:spPr>
          <a:xfrm>
            <a:off x="468064" y="1376015"/>
            <a:ext cx="8280400" cy="4213225"/>
          </a:xfrm>
        </p:spPr>
        <p:txBody>
          <a:bodyPr>
            <a:noAutofit/>
          </a:bodyPr>
          <a:lstStyle/>
          <a:p>
            <a:pPr>
              <a:lnSpc>
                <a:spcPct val="100000"/>
              </a:lnSpc>
              <a:buNone/>
            </a:pPr>
            <a:r>
              <a:rPr lang="sv-SE" sz="1200" b="1" dirty="0"/>
              <a:t>Vid sjukdom och olycksfall</a:t>
            </a:r>
          </a:p>
          <a:p>
            <a:pPr>
              <a:lnSpc>
                <a:spcPct val="100000"/>
              </a:lnSpc>
            </a:pPr>
            <a:r>
              <a:rPr lang="sv-SE" sz="1200" dirty="0"/>
              <a:t>Övriga resor</a:t>
            </a:r>
          </a:p>
          <a:p>
            <a:pPr>
              <a:lnSpc>
                <a:spcPct val="100000"/>
              </a:lnSpc>
            </a:pPr>
            <a:r>
              <a:rPr lang="sv-SE" sz="1200" dirty="0"/>
              <a:t>Hjälpmedel vid bestående invaliditet</a:t>
            </a:r>
          </a:p>
          <a:p>
            <a:pPr>
              <a:lnSpc>
                <a:spcPct val="100000"/>
              </a:lnSpc>
            </a:pPr>
            <a:r>
              <a:rPr lang="sv-SE" sz="1200" dirty="0"/>
              <a:t>Akutersättning vid sjukhusvård över natt</a:t>
            </a:r>
          </a:p>
          <a:p>
            <a:pPr>
              <a:lnSpc>
                <a:spcPct val="100000"/>
              </a:lnSpc>
            </a:pPr>
            <a:r>
              <a:rPr lang="sv-SE" sz="1200" dirty="0"/>
              <a:t>Sjukhusvistelse</a:t>
            </a:r>
          </a:p>
          <a:p>
            <a:pPr>
              <a:lnSpc>
                <a:spcPct val="100000"/>
              </a:lnSpc>
            </a:pPr>
            <a:r>
              <a:rPr lang="sv-SE" sz="1200" dirty="0"/>
              <a:t>Vård i hemmet</a:t>
            </a:r>
          </a:p>
          <a:p>
            <a:pPr>
              <a:lnSpc>
                <a:spcPct val="100000"/>
              </a:lnSpc>
            </a:pPr>
            <a:r>
              <a:rPr lang="sv-SE" sz="1200" dirty="0"/>
              <a:t>Vårdkostnader</a:t>
            </a:r>
          </a:p>
          <a:p>
            <a:pPr>
              <a:lnSpc>
                <a:spcPct val="100000"/>
              </a:lnSpc>
            </a:pPr>
            <a:r>
              <a:rPr lang="sv-SE" sz="1200" dirty="0"/>
              <a:t>Fritidsaktivitet</a:t>
            </a:r>
          </a:p>
          <a:p>
            <a:pPr>
              <a:lnSpc>
                <a:spcPct val="100000"/>
              </a:lnSpc>
            </a:pPr>
            <a:r>
              <a:rPr lang="sv-SE" sz="1200" dirty="0"/>
              <a:t>Kristerapi</a:t>
            </a:r>
          </a:p>
          <a:p>
            <a:pPr>
              <a:lnSpc>
                <a:spcPct val="100000"/>
              </a:lnSpc>
            </a:pPr>
            <a:r>
              <a:rPr lang="sv-SE" sz="1200" dirty="0"/>
              <a:t>Dödsfallsbelopp</a:t>
            </a:r>
          </a:p>
          <a:p>
            <a:pPr>
              <a:lnSpc>
                <a:spcPct val="100000"/>
              </a:lnSpc>
            </a:pPr>
            <a:r>
              <a:rPr lang="sv-SE" sz="1200" dirty="0"/>
              <a:t>Medicinsk och Ekonomisk invaliditet</a:t>
            </a:r>
          </a:p>
          <a:p>
            <a:pPr>
              <a:lnSpc>
                <a:spcPct val="100000"/>
              </a:lnSpc>
            </a:pPr>
            <a:r>
              <a:rPr lang="sv-SE" sz="1200" dirty="0"/>
              <a:t>Aktivitetskapital</a:t>
            </a:r>
          </a:p>
          <a:p>
            <a:pPr>
              <a:lnSpc>
                <a:spcPct val="100000"/>
              </a:lnSpc>
            </a:pPr>
            <a:r>
              <a:rPr lang="sv-SE" sz="1200" dirty="0"/>
              <a:t>Ärr</a:t>
            </a:r>
          </a:p>
          <a:p>
            <a:pPr>
              <a:lnSpc>
                <a:spcPct val="100000"/>
              </a:lnSpc>
            </a:pPr>
            <a:r>
              <a:rPr lang="sv-SE" sz="1200" dirty="0"/>
              <a:t>Vissa diagnoser och händelser </a:t>
            </a:r>
          </a:p>
        </p:txBody>
      </p:sp>
      <p:sp>
        <p:nvSpPr>
          <p:cNvPr id="5" name="Platshållare för bildnummer 4"/>
          <p:cNvSpPr>
            <a:spLocks noGrp="1"/>
          </p:cNvSpPr>
          <p:nvPr>
            <p:ph type="sldNum" sz="quarter" idx="12"/>
          </p:nvPr>
        </p:nvSpPr>
        <p:spPr/>
        <p:txBody>
          <a:bodyPr/>
          <a:lstStyle/>
          <a:p>
            <a:fld id="{9C77FE8C-F1C2-4836-9107-962F8D87D201}" type="slidenum">
              <a:rPr lang="sv-SE" smtClean="0"/>
              <a:pPr/>
              <a:t>13</a:t>
            </a:fld>
            <a:endParaRPr lang="sv-SE"/>
          </a:p>
        </p:txBody>
      </p:sp>
      <p:sp>
        <p:nvSpPr>
          <p:cNvPr id="11" name="Platshållare för text 16"/>
          <p:cNvSpPr txBox="1">
            <a:spLocks/>
          </p:cNvSpPr>
          <p:nvPr/>
        </p:nvSpPr>
        <p:spPr>
          <a:xfrm>
            <a:off x="3771875" y="2996952"/>
            <a:ext cx="3752875" cy="2775325"/>
          </a:xfrm>
          <a:custGeom>
            <a:avLst/>
            <a:gdLst>
              <a:gd name="connsiteX0" fmla="*/ 1325879 w 3341912"/>
              <a:gd name="connsiteY0" fmla="*/ 0 h 2471410"/>
              <a:gd name="connsiteX1" fmla="*/ 1995350 w 3341912"/>
              <a:gd name="connsiteY1" fmla="*/ 346215 h 2471410"/>
              <a:gd name="connsiteX2" fmla="*/ 2307770 w 3341912"/>
              <a:gd name="connsiteY2" fmla="*/ 243875 h 2471410"/>
              <a:gd name="connsiteX3" fmla="*/ 2838992 w 3341912"/>
              <a:gd name="connsiteY3" fmla="*/ 775174 h 2471410"/>
              <a:gd name="connsiteX4" fmla="*/ 2823752 w 3341912"/>
              <a:gd name="connsiteY4" fmla="*/ 898200 h 2471410"/>
              <a:gd name="connsiteX5" fmla="*/ 3341912 w 3341912"/>
              <a:gd name="connsiteY5" fmla="*/ 1657042 h 2471410"/>
              <a:gd name="connsiteX6" fmla="*/ 2528750 w 3341912"/>
              <a:gd name="connsiteY6" fmla="*/ 2471410 h 2471410"/>
              <a:gd name="connsiteX7" fmla="*/ 744582 w 3341912"/>
              <a:gd name="connsiteY7" fmla="*/ 2471410 h 2471410"/>
              <a:gd name="connsiteX8" fmla="*/ 0 w 3341912"/>
              <a:gd name="connsiteY8" fmla="*/ 1725632 h 2471410"/>
              <a:gd name="connsiteX9" fmla="*/ 526868 w 3341912"/>
              <a:gd name="connsiteY9" fmla="*/ 1013605 h 2471410"/>
              <a:gd name="connsiteX10" fmla="*/ 504008 w 3341912"/>
              <a:gd name="connsiteY10" fmla="*/ 821989 h 2471410"/>
              <a:gd name="connsiteX11" fmla="*/ 1325879 w 3341912"/>
              <a:gd name="connsiteY11" fmla="*/ 0 h 247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41912" h="2471410">
                <a:moveTo>
                  <a:pt x="1325879" y="0"/>
                </a:moveTo>
                <a:cubicBezTo>
                  <a:pt x="1602376" y="0"/>
                  <a:pt x="1846216" y="137179"/>
                  <a:pt x="1995350" y="346215"/>
                </a:cubicBezTo>
                <a:cubicBezTo>
                  <a:pt x="2082436" y="281980"/>
                  <a:pt x="2190204" y="243875"/>
                  <a:pt x="2307770" y="243875"/>
                </a:cubicBezTo>
                <a:cubicBezTo>
                  <a:pt x="2600595" y="243875"/>
                  <a:pt x="2838992" y="481217"/>
                  <a:pt x="2838992" y="775174"/>
                </a:cubicBezTo>
                <a:cubicBezTo>
                  <a:pt x="2838992" y="817634"/>
                  <a:pt x="2833550" y="859006"/>
                  <a:pt x="2823752" y="898200"/>
                </a:cubicBezTo>
                <a:cubicBezTo>
                  <a:pt x="3127464" y="1016871"/>
                  <a:pt x="3341912" y="1311916"/>
                  <a:pt x="3341912" y="1657042"/>
                </a:cubicBezTo>
                <a:cubicBezTo>
                  <a:pt x="3341912" y="2106687"/>
                  <a:pt x="2978330" y="2471410"/>
                  <a:pt x="2528750" y="2471410"/>
                </a:cubicBezTo>
                <a:cubicBezTo>
                  <a:pt x="2528750" y="2471410"/>
                  <a:pt x="2528750" y="2471410"/>
                  <a:pt x="744582" y="2471410"/>
                </a:cubicBezTo>
                <a:cubicBezTo>
                  <a:pt x="333102" y="2471410"/>
                  <a:pt x="0" y="2137171"/>
                  <a:pt x="0" y="1725632"/>
                </a:cubicBezTo>
                <a:cubicBezTo>
                  <a:pt x="0" y="1390304"/>
                  <a:pt x="222068" y="1106147"/>
                  <a:pt x="526868" y="1013605"/>
                </a:cubicBezTo>
                <a:cubicBezTo>
                  <a:pt x="512717" y="951548"/>
                  <a:pt x="504008" y="887313"/>
                  <a:pt x="504008" y="821989"/>
                </a:cubicBezTo>
                <a:cubicBezTo>
                  <a:pt x="504008" y="367990"/>
                  <a:pt x="871945" y="0"/>
                  <a:pt x="1325879" y="0"/>
                </a:cubicBezTo>
                <a:close/>
              </a:path>
            </a:pathLst>
          </a:custGeom>
          <a:solidFill>
            <a:schemeClr val="accent1"/>
          </a:solidFill>
        </p:spPr>
        <p:txBody>
          <a:bodyPr wrap="square" tIns="396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00000"/>
              </a:lnSpc>
              <a:spcBef>
                <a:spcPct val="5000"/>
              </a:spcBef>
              <a:buClr>
                <a:schemeClr val="hlink"/>
              </a:buClr>
              <a:buSzPct val="120000"/>
            </a:pPr>
            <a:r>
              <a:rPr lang="sv-SE" b="1" dirty="0"/>
              <a:t> </a:t>
            </a:r>
            <a:r>
              <a:rPr lang="sv-SE" sz="1400" b="1" dirty="0"/>
              <a:t>     </a:t>
            </a:r>
            <a:endParaRPr lang="sv-SE" b="1" dirty="0"/>
          </a:p>
          <a:p>
            <a:pPr>
              <a:lnSpc>
                <a:spcPct val="100000"/>
              </a:lnSpc>
              <a:spcBef>
                <a:spcPct val="5000"/>
              </a:spcBef>
              <a:buClr>
                <a:schemeClr val="hlink"/>
              </a:buClr>
              <a:buSzPct val="120000"/>
            </a:pPr>
            <a:r>
              <a:rPr lang="sv-SE" b="1" dirty="0"/>
              <a:t>     Ersättning vid olycksfall	</a:t>
            </a:r>
          </a:p>
          <a:p>
            <a:pPr>
              <a:lnSpc>
                <a:spcPct val="100000"/>
              </a:lnSpc>
              <a:spcBef>
                <a:spcPct val="5000"/>
              </a:spcBef>
              <a:buClr>
                <a:schemeClr val="hlink"/>
              </a:buClr>
              <a:buSzPct val="120000"/>
            </a:pPr>
            <a:r>
              <a:rPr lang="sv-SE" sz="1400" dirty="0"/>
              <a:t>Olycksfallsersättning</a:t>
            </a:r>
            <a:br>
              <a:rPr lang="sv-SE" sz="1400" dirty="0"/>
            </a:br>
            <a:r>
              <a:rPr lang="sv-SE" sz="1400" dirty="0"/>
              <a:t>Tandskadekostnader</a:t>
            </a:r>
            <a:br>
              <a:rPr lang="sv-SE" sz="1400" dirty="0"/>
            </a:br>
            <a:r>
              <a:rPr lang="sv-SE" sz="1400" dirty="0"/>
              <a:t>Skadade kläder och glasögon</a:t>
            </a:r>
            <a:br>
              <a:rPr lang="sv-SE" sz="1400" dirty="0"/>
            </a:br>
            <a:r>
              <a:rPr lang="sv-SE" sz="1400" dirty="0"/>
              <a:t>Kroppsskadeersättning (barn över 16 år</a:t>
            </a:r>
            <a:r>
              <a:rPr lang="sv-SE" sz="1200" dirty="0"/>
              <a:t>)</a:t>
            </a:r>
          </a:p>
        </p:txBody>
      </p:sp>
      <p:sp>
        <p:nvSpPr>
          <p:cNvPr id="13" name="Platshållare för text 16"/>
          <p:cNvSpPr txBox="1">
            <a:spLocks/>
          </p:cNvSpPr>
          <p:nvPr/>
        </p:nvSpPr>
        <p:spPr>
          <a:xfrm>
            <a:off x="5416981" y="332657"/>
            <a:ext cx="3258707" cy="2409877"/>
          </a:xfrm>
          <a:custGeom>
            <a:avLst/>
            <a:gdLst>
              <a:gd name="connsiteX0" fmla="*/ 1325879 w 3341912"/>
              <a:gd name="connsiteY0" fmla="*/ 0 h 2471410"/>
              <a:gd name="connsiteX1" fmla="*/ 1995350 w 3341912"/>
              <a:gd name="connsiteY1" fmla="*/ 346215 h 2471410"/>
              <a:gd name="connsiteX2" fmla="*/ 2307770 w 3341912"/>
              <a:gd name="connsiteY2" fmla="*/ 243875 h 2471410"/>
              <a:gd name="connsiteX3" fmla="*/ 2838992 w 3341912"/>
              <a:gd name="connsiteY3" fmla="*/ 775174 h 2471410"/>
              <a:gd name="connsiteX4" fmla="*/ 2823752 w 3341912"/>
              <a:gd name="connsiteY4" fmla="*/ 898200 h 2471410"/>
              <a:gd name="connsiteX5" fmla="*/ 3341912 w 3341912"/>
              <a:gd name="connsiteY5" fmla="*/ 1657042 h 2471410"/>
              <a:gd name="connsiteX6" fmla="*/ 2528750 w 3341912"/>
              <a:gd name="connsiteY6" fmla="*/ 2471410 h 2471410"/>
              <a:gd name="connsiteX7" fmla="*/ 744582 w 3341912"/>
              <a:gd name="connsiteY7" fmla="*/ 2471410 h 2471410"/>
              <a:gd name="connsiteX8" fmla="*/ 0 w 3341912"/>
              <a:gd name="connsiteY8" fmla="*/ 1725632 h 2471410"/>
              <a:gd name="connsiteX9" fmla="*/ 526868 w 3341912"/>
              <a:gd name="connsiteY9" fmla="*/ 1013605 h 2471410"/>
              <a:gd name="connsiteX10" fmla="*/ 504008 w 3341912"/>
              <a:gd name="connsiteY10" fmla="*/ 821989 h 2471410"/>
              <a:gd name="connsiteX11" fmla="*/ 1325879 w 3341912"/>
              <a:gd name="connsiteY11" fmla="*/ 0 h 247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41912" h="2471410">
                <a:moveTo>
                  <a:pt x="1325879" y="0"/>
                </a:moveTo>
                <a:cubicBezTo>
                  <a:pt x="1602376" y="0"/>
                  <a:pt x="1846216" y="137179"/>
                  <a:pt x="1995350" y="346215"/>
                </a:cubicBezTo>
                <a:cubicBezTo>
                  <a:pt x="2082436" y="281980"/>
                  <a:pt x="2190204" y="243875"/>
                  <a:pt x="2307770" y="243875"/>
                </a:cubicBezTo>
                <a:cubicBezTo>
                  <a:pt x="2600595" y="243875"/>
                  <a:pt x="2838992" y="481217"/>
                  <a:pt x="2838992" y="775174"/>
                </a:cubicBezTo>
                <a:cubicBezTo>
                  <a:pt x="2838992" y="817634"/>
                  <a:pt x="2833550" y="859006"/>
                  <a:pt x="2823752" y="898200"/>
                </a:cubicBezTo>
                <a:cubicBezTo>
                  <a:pt x="3127464" y="1016871"/>
                  <a:pt x="3341912" y="1311916"/>
                  <a:pt x="3341912" y="1657042"/>
                </a:cubicBezTo>
                <a:cubicBezTo>
                  <a:pt x="3341912" y="2106687"/>
                  <a:pt x="2978330" y="2471410"/>
                  <a:pt x="2528750" y="2471410"/>
                </a:cubicBezTo>
                <a:cubicBezTo>
                  <a:pt x="2528750" y="2471410"/>
                  <a:pt x="2528750" y="2471410"/>
                  <a:pt x="744582" y="2471410"/>
                </a:cubicBezTo>
                <a:cubicBezTo>
                  <a:pt x="333102" y="2471410"/>
                  <a:pt x="0" y="2137171"/>
                  <a:pt x="0" y="1725632"/>
                </a:cubicBezTo>
                <a:cubicBezTo>
                  <a:pt x="0" y="1390304"/>
                  <a:pt x="222068" y="1106147"/>
                  <a:pt x="526868" y="1013605"/>
                </a:cubicBezTo>
                <a:cubicBezTo>
                  <a:pt x="512717" y="951548"/>
                  <a:pt x="504008" y="887313"/>
                  <a:pt x="504008" y="821989"/>
                </a:cubicBezTo>
                <a:cubicBezTo>
                  <a:pt x="504008" y="367990"/>
                  <a:pt x="871945" y="0"/>
                  <a:pt x="1325879" y="0"/>
                </a:cubicBezTo>
                <a:close/>
              </a:path>
            </a:pathLst>
          </a:custGeom>
          <a:solidFill>
            <a:schemeClr val="accent2"/>
          </a:solidFill>
        </p:spPr>
        <p:txBody>
          <a:bodyPr wrap="square" tIns="396000" anchor="ctr">
            <a:noAutofit/>
          </a:bodyPr>
          <a:lstStyle>
            <a:lvl1pPr marL="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bg1"/>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5000"/>
              </a:lnSpc>
              <a:spcBef>
                <a:spcPct val="5000"/>
              </a:spcBef>
              <a:buClr>
                <a:schemeClr val="hlink"/>
              </a:buClr>
              <a:buSzPct val="120000"/>
            </a:pPr>
            <a:r>
              <a:rPr lang="sv-SE" b="1" dirty="0"/>
              <a:t> Ersättning </a:t>
            </a:r>
            <a:r>
              <a:rPr lang="sv-SE" b="1"/>
              <a:t>vid sjukdom</a:t>
            </a:r>
            <a:br>
              <a:rPr lang="sv-SE" b="1"/>
            </a:br>
            <a:r>
              <a:rPr lang="sv-SE"/>
              <a:t>Läke- </a:t>
            </a:r>
            <a:r>
              <a:rPr lang="sv-SE" dirty="0"/>
              <a:t>och resekostnader</a:t>
            </a:r>
          </a:p>
        </p:txBody>
      </p:sp>
      <p:pic>
        <p:nvPicPr>
          <p:cNvPr id="2" name="Bildobjekt 1">
            <a:extLst>
              <a:ext uri="{FF2B5EF4-FFF2-40B4-BE49-F238E27FC236}">
                <a16:creationId xmlns:a16="http://schemas.microsoft.com/office/drawing/2014/main" id="{7A9E7E4A-53A8-2214-EB21-9AEFCA93DE86}"/>
              </a:ext>
            </a:extLst>
          </p:cNvPr>
          <p:cNvPicPr>
            <a:picLocks noChangeAspect="1"/>
          </p:cNvPicPr>
          <p:nvPr/>
        </p:nvPicPr>
        <p:blipFill>
          <a:blip r:embed="rId2">
            <a:clrChange>
              <a:clrFrom>
                <a:srgbClr val="FFFEFC"/>
              </a:clrFrom>
              <a:clrTo>
                <a:srgbClr val="FFFEFC">
                  <a:alpha val="0"/>
                </a:srgbClr>
              </a:clrTo>
            </a:clrChange>
          </a:blip>
          <a:stretch>
            <a:fillRect/>
          </a:stretch>
        </p:blipFill>
        <p:spPr>
          <a:xfrm>
            <a:off x="1008571" y="6325548"/>
            <a:ext cx="1800994" cy="398154"/>
          </a:xfrm>
          <a:prstGeom prst="rect">
            <a:avLst/>
          </a:prstGeom>
        </p:spPr>
      </p:pic>
    </p:spTree>
    <p:extLst>
      <p:ext uri="{BB962C8B-B14F-4D97-AF65-F5344CB8AC3E}">
        <p14:creationId xmlns:p14="http://schemas.microsoft.com/office/powerpoint/2010/main" val="399289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Gruppförsäkring 60 +</a:t>
            </a:r>
            <a:br>
              <a:rPr lang="sv-SE"/>
            </a:br>
            <a:r>
              <a:rPr lang="sv-SE" sz="2400"/>
              <a:t>Pensionärsförsäkring för medlem och medförsäkrad</a:t>
            </a:r>
            <a:endParaRPr lang="sv-SE" dirty="0"/>
          </a:p>
        </p:txBody>
      </p:sp>
      <p:sp>
        <p:nvSpPr>
          <p:cNvPr id="8" name="Platshållare för innehåll 7"/>
          <p:cNvSpPr>
            <a:spLocks noGrp="1"/>
          </p:cNvSpPr>
          <p:nvPr>
            <p:ph idx="1"/>
          </p:nvPr>
        </p:nvSpPr>
        <p:spPr>
          <a:xfrm>
            <a:off x="395536" y="3567206"/>
            <a:ext cx="8280400" cy="1296144"/>
          </a:xfrm>
        </p:spPr>
        <p:txBody>
          <a:bodyPr>
            <a:normAutofit/>
          </a:bodyPr>
          <a:lstStyle/>
          <a:p>
            <a:pPr>
              <a:buNone/>
            </a:pPr>
            <a:r>
              <a:rPr lang="sv-SE" sz="1800" b="1" dirty="0"/>
              <a:t>Olycksfall 60+  </a:t>
            </a:r>
            <a:r>
              <a:rPr lang="sv-SE" sz="1600" i="1" dirty="0"/>
              <a:t>ingår </a:t>
            </a:r>
            <a:r>
              <a:rPr lang="sv-SE" sz="1600" i="1"/>
              <a:t>i medlemskapet </a:t>
            </a:r>
            <a:r>
              <a:rPr lang="sv-SE" sz="1600" i="1" dirty="0"/>
              <a:t>för medlem, kan tecknas för medförsäkrad</a:t>
            </a:r>
          </a:p>
          <a:p>
            <a:pPr marL="0" indent="0">
              <a:buNone/>
            </a:pPr>
            <a:r>
              <a:rPr lang="sv-SE" dirty="0"/>
              <a:t>	</a:t>
            </a:r>
          </a:p>
          <a:p>
            <a:endParaRPr lang="sv-SE" dirty="0"/>
          </a:p>
        </p:txBody>
      </p:sp>
      <p:sp>
        <p:nvSpPr>
          <p:cNvPr id="4" name="Platshållare för bildnummer 3"/>
          <p:cNvSpPr>
            <a:spLocks noGrp="1"/>
          </p:cNvSpPr>
          <p:nvPr>
            <p:ph type="sldNum" sz="quarter" idx="12"/>
          </p:nvPr>
        </p:nvSpPr>
        <p:spPr/>
        <p:txBody>
          <a:bodyPr/>
          <a:lstStyle/>
          <a:p>
            <a:fld id="{9C77FE8C-F1C2-4836-9107-962F8D87D201}" type="slidenum">
              <a:rPr lang="sv-SE" smtClean="0"/>
              <a:pPr/>
              <a:t>14</a:t>
            </a:fld>
            <a:endParaRPr lang="sv-SE"/>
          </a:p>
        </p:txBody>
      </p:sp>
      <p:sp>
        <p:nvSpPr>
          <p:cNvPr id="9" name="Rektangel 8"/>
          <p:cNvSpPr/>
          <p:nvPr/>
        </p:nvSpPr>
        <p:spPr>
          <a:xfrm>
            <a:off x="323528" y="1628800"/>
            <a:ext cx="8424416" cy="1338828"/>
          </a:xfrm>
          <a:prstGeom prst="rect">
            <a:avLst/>
          </a:prstGeom>
        </p:spPr>
        <p:txBody>
          <a:bodyPr wrap="square">
            <a:spAutoFit/>
          </a:bodyPr>
          <a:lstStyle/>
          <a:p>
            <a:pPr>
              <a:buNone/>
            </a:pPr>
            <a:r>
              <a:rPr lang="sv-SE" b="1" dirty="0">
                <a:solidFill>
                  <a:schemeClr val="tx2"/>
                </a:solidFill>
              </a:rPr>
              <a:t>Diagnos 60+</a:t>
            </a:r>
          </a:p>
          <a:p>
            <a:pPr marL="0" lvl="1">
              <a:lnSpc>
                <a:spcPct val="150000"/>
              </a:lnSpc>
              <a:buFont typeface="Arial" pitchFamily="34" charset="0"/>
              <a:buChar char="•"/>
            </a:pPr>
            <a:r>
              <a:rPr lang="sv-SE" dirty="0">
                <a:solidFill>
                  <a:schemeClr val="tx2"/>
                </a:solidFill>
              </a:rPr>
              <a:t> Försäkringsersättning 40 000 kr</a:t>
            </a:r>
          </a:p>
          <a:p>
            <a:pPr marL="0" lvl="1">
              <a:buFont typeface="Arial" pitchFamily="34" charset="0"/>
              <a:buChar char="•"/>
            </a:pPr>
            <a:r>
              <a:rPr lang="sv-SE" dirty="0">
                <a:solidFill>
                  <a:schemeClr val="tx2"/>
                </a:solidFill>
              </a:rPr>
              <a:t> Ersättning vid allvarliga diagnoser på grund av sjukdom </a:t>
            </a:r>
            <a:br>
              <a:rPr lang="sv-SE" dirty="0">
                <a:solidFill>
                  <a:schemeClr val="tx2"/>
                </a:solidFill>
              </a:rPr>
            </a:br>
            <a:r>
              <a:rPr lang="sv-SE" dirty="0">
                <a:solidFill>
                  <a:schemeClr val="tx2"/>
                </a:solidFill>
              </a:rPr>
              <a:t>  som fastställts före 85 års ålder.</a:t>
            </a:r>
          </a:p>
        </p:txBody>
      </p:sp>
      <p:sp>
        <p:nvSpPr>
          <p:cNvPr id="13" name="Rektangel 12"/>
          <p:cNvSpPr/>
          <p:nvPr/>
        </p:nvSpPr>
        <p:spPr>
          <a:xfrm>
            <a:off x="393972" y="3933056"/>
            <a:ext cx="2457724" cy="1200329"/>
          </a:xfrm>
          <a:prstGeom prst="rect">
            <a:avLst/>
          </a:prstGeom>
        </p:spPr>
        <p:txBody>
          <a:bodyPr wrap="none">
            <a:spAutoFit/>
          </a:bodyPr>
          <a:lstStyle/>
          <a:p>
            <a:pPr marL="0" lvl="1">
              <a:buFont typeface="Arial" pitchFamily="34" charset="0"/>
              <a:buChar char="•"/>
            </a:pPr>
            <a:r>
              <a:rPr lang="sv-SE" dirty="0">
                <a:solidFill>
                  <a:schemeClr val="tx2"/>
                </a:solidFill>
              </a:rPr>
              <a:t> </a:t>
            </a:r>
            <a:r>
              <a:rPr lang="sv-SE">
                <a:solidFill>
                  <a:schemeClr val="tx2"/>
                </a:solidFill>
              </a:rPr>
              <a:t>Invaliditet 250 </a:t>
            </a:r>
            <a:r>
              <a:rPr lang="sv-SE" dirty="0">
                <a:solidFill>
                  <a:schemeClr val="tx2"/>
                </a:solidFill>
              </a:rPr>
              <a:t>000 kr</a:t>
            </a:r>
          </a:p>
          <a:p>
            <a:pPr marL="0" lvl="1">
              <a:buFont typeface="Arial" pitchFamily="34" charset="0"/>
              <a:buChar char="•"/>
            </a:pPr>
            <a:r>
              <a:rPr lang="sv-SE" dirty="0">
                <a:solidFill>
                  <a:schemeClr val="tx2"/>
                </a:solidFill>
              </a:rPr>
              <a:t> Sjukhusvistelse</a:t>
            </a:r>
          </a:p>
          <a:p>
            <a:pPr marL="0" lvl="1">
              <a:buFont typeface="Arial" pitchFamily="34" charset="0"/>
              <a:buChar char="•"/>
            </a:pPr>
            <a:r>
              <a:rPr lang="sv-SE" dirty="0">
                <a:solidFill>
                  <a:schemeClr val="tx2"/>
                </a:solidFill>
              </a:rPr>
              <a:t> Akutersättning</a:t>
            </a:r>
          </a:p>
          <a:p>
            <a:pPr marL="0" lvl="1">
              <a:buFont typeface="Arial" pitchFamily="34" charset="0"/>
              <a:buChar char="•"/>
            </a:pPr>
            <a:r>
              <a:rPr lang="sv-SE" dirty="0">
                <a:solidFill>
                  <a:schemeClr val="tx2"/>
                </a:solidFill>
              </a:rPr>
              <a:t> Olycksfallsersättning</a:t>
            </a:r>
          </a:p>
        </p:txBody>
      </p:sp>
      <p:sp>
        <p:nvSpPr>
          <p:cNvPr id="14" name="Rektangel 13"/>
          <p:cNvSpPr/>
          <p:nvPr/>
        </p:nvSpPr>
        <p:spPr>
          <a:xfrm>
            <a:off x="3491880" y="3933056"/>
            <a:ext cx="3168352" cy="1477328"/>
          </a:xfrm>
          <a:prstGeom prst="rect">
            <a:avLst/>
          </a:prstGeom>
        </p:spPr>
        <p:txBody>
          <a:bodyPr wrap="square">
            <a:spAutoFit/>
          </a:bodyPr>
          <a:lstStyle/>
          <a:p>
            <a:pPr marL="0" lvl="1">
              <a:buFont typeface="Arial" pitchFamily="34" charset="0"/>
              <a:buChar char="•"/>
            </a:pPr>
            <a:r>
              <a:rPr lang="sv-SE" dirty="0">
                <a:solidFill>
                  <a:schemeClr val="tx2"/>
                </a:solidFill>
              </a:rPr>
              <a:t> Tandskadekostnader</a:t>
            </a:r>
          </a:p>
          <a:p>
            <a:pPr marL="0" lvl="1">
              <a:buFont typeface="Arial" pitchFamily="34" charset="0"/>
              <a:buChar char="•"/>
            </a:pPr>
            <a:r>
              <a:rPr lang="sv-SE" dirty="0">
                <a:solidFill>
                  <a:schemeClr val="tx2"/>
                </a:solidFill>
              </a:rPr>
              <a:t> Övriga kostnader</a:t>
            </a:r>
          </a:p>
          <a:p>
            <a:pPr marL="0" lvl="1">
              <a:buFont typeface="Arial" pitchFamily="34" charset="0"/>
              <a:buChar char="•"/>
            </a:pPr>
            <a:r>
              <a:rPr lang="sv-SE" dirty="0">
                <a:solidFill>
                  <a:schemeClr val="tx2"/>
                </a:solidFill>
              </a:rPr>
              <a:t> Kroppsskadeersättning</a:t>
            </a:r>
          </a:p>
          <a:p>
            <a:pPr marL="0" lvl="1">
              <a:buFont typeface="Arial" pitchFamily="34" charset="0"/>
              <a:buChar char="•"/>
            </a:pPr>
            <a:r>
              <a:rPr lang="sv-SE" dirty="0">
                <a:solidFill>
                  <a:schemeClr val="tx2"/>
                </a:solidFill>
              </a:rPr>
              <a:t> Kristerapi</a:t>
            </a:r>
          </a:p>
          <a:p>
            <a:pPr marL="0" lvl="1">
              <a:buFont typeface="Arial" pitchFamily="34" charset="0"/>
              <a:buChar char="•"/>
            </a:pPr>
            <a:r>
              <a:rPr lang="sv-SE" dirty="0">
                <a:solidFill>
                  <a:schemeClr val="tx2"/>
                </a:solidFill>
              </a:rPr>
              <a:t> Dödsfallsbelopp 40 000 kr</a:t>
            </a:r>
          </a:p>
        </p:txBody>
      </p:sp>
      <p:pic>
        <p:nvPicPr>
          <p:cNvPr id="3" name="Bildobjekt 2">
            <a:extLst>
              <a:ext uri="{FF2B5EF4-FFF2-40B4-BE49-F238E27FC236}">
                <a16:creationId xmlns:a16="http://schemas.microsoft.com/office/drawing/2014/main" id="{39FBA28F-9677-9333-9E98-1258D037DE5D}"/>
              </a:ext>
            </a:extLst>
          </p:cNvPr>
          <p:cNvPicPr>
            <a:picLocks noChangeAspect="1"/>
          </p:cNvPicPr>
          <p:nvPr/>
        </p:nvPicPr>
        <p:blipFill>
          <a:blip r:embed="rId2">
            <a:clrChange>
              <a:clrFrom>
                <a:srgbClr val="FFFEFC"/>
              </a:clrFrom>
              <a:clrTo>
                <a:srgbClr val="FFFEFC">
                  <a:alpha val="0"/>
                </a:srgbClr>
              </a:clrTo>
            </a:clrChange>
          </a:blip>
          <a:stretch>
            <a:fillRect/>
          </a:stretch>
        </p:blipFill>
        <p:spPr>
          <a:xfrm>
            <a:off x="1008571" y="6325548"/>
            <a:ext cx="1800994" cy="398154"/>
          </a:xfrm>
          <a:prstGeom prst="rect">
            <a:avLst/>
          </a:prstGeom>
        </p:spPr>
      </p:pic>
    </p:spTree>
    <p:extLst>
      <p:ext uri="{BB962C8B-B14F-4D97-AF65-F5344CB8AC3E}">
        <p14:creationId xmlns:p14="http://schemas.microsoft.com/office/powerpoint/2010/main" val="197088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Månadspremier </a:t>
            </a:r>
            <a:br>
              <a:rPr lang="sv-SE" dirty="0"/>
            </a:br>
            <a:r>
              <a:rPr lang="sv-SE" sz="2400" dirty="0"/>
              <a:t>Medlemsbarn</a:t>
            </a:r>
            <a:endParaRPr lang="sv-SE" dirty="0"/>
          </a:p>
        </p:txBody>
      </p:sp>
      <p:sp>
        <p:nvSpPr>
          <p:cNvPr id="4" name="Platshållare för bildnummer 3"/>
          <p:cNvSpPr>
            <a:spLocks noGrp="1"/>
          </p:cNvSpPr>
          <p:nvPr>
            <p:ph type="sldNum" sz="quarter" idx="12"/>
          </p:nvPr>
        </p:nvSpPr>
        <p:spPr/>
        <p:txBody>
          <a:bodyPr/>
          <a:lstStyle/>
          <a:p>
            <a:fld id="{9C77FE8C-F1C2-4836-9107-962F8D87D201}" type="slidenum">
              <a:rPr lang="sv-SE" smtClean="0"/>
              <a:pPr/>
              <a:t>15</a:t>
            </a:fld>
            <a:endParaRPr lang="sv-SE"/>
          </a:p>
        </p:txBody>
      </p:sp>
      <p:graphicFrame>
        <p:nvGraphicFramePr>
          <p:cNvPr id="7" name="Tabell 6"/>
          <p:cNvGraphicFramePr>
            <a:graphicFrameLocks noGrp="1"/>
          </p:cNvGraphicFramePr>
          <p:nvPr>
            <p:extLst>
              <p:ext uri="{D42A27DB-BD31-4B8C-83A1-F6EECF244321}">
                <p14:modId xmlns:p14="http://schemas.microsoft.com/office/powerpoint/2010/main" val="60508646"/>
              </p:ext>
            </p:extLst>
          </p:nvPr>
        </p:nvGraphicFramePr>
        <p:xfrm>
          <a:off x="431800" y="4365104"/>
          <a:ext cx="7236544" cy="1112520"/>
        </p:xfrm>
        <a:graphic>
          <a:graphicData uri="http://schemas.openxmlformats.org/drawingml/2006/table">
            <a:tbl>
              <a:tblPr firstRow="1" bandRow="1">
                <a:tableStyleId>{5C22544A-7EE6-4342-B048-85BDC9FD1C3A}</a:tableStyleId>
              </a:tblPr>
              <a:tblGrid>
                <a:gridCol w="1669766">
                  <a:extLst>
                    <a:ext uri="{9D8B030D-6E8A-4147-A177-3AD203B41FA5}">
                      <a16:colId xmlns:a16="http://schemas.microsoft.com/office/drawing/2014/main" val="20000"/>
                    </a:ext>
                  </a:extLst>
                </a:gridCol>
                <a:gridCol w="1261803">
                  <a:extLst>
                    <a:ext uri="{9D8B030D-6E8A-4147-A177-3AD203B41FA5}">
                      <a16:colId xmlns:a16="http://schemas.microsoft.com/office/drawing/2014/main" val="20001"/>
                    </a:ext>
                  </a:extLst>
                </a:gridCol>
                <a:gridCol w="2216743">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370840">
                <a:tc gridSpan="2">
                  <a:txBody>
                    <a:bodyPr/>
                    <a:lstStyle/>
                    <a:p>
                      <a:r>
                        <a:rPr lang="sv-SE" sz="1800" b="1" dirty="0"/>
                        <a:t>Månadspremier  2024</a:t>
                      </a:r>
                      <a:endParaRPr lang="sv-SE" dirty="0"/>
                    </a:p>
                  </a:txBody>
                  <a:tcPr/>
                </a:tc>
                <a:tc hMerge="1">
                  <a:txBody>
                    <a:bodyPr/>
                    <a:lstStyle/>
                    <a:p>
                      <a:endParaRPr lang="sv-SE"/>
                    </a:p>
                  </a:txBody>
                  <a:tcPr/>
                </a:tc>
                <a:tc gridSpan="2">
                  <a:txBody>
                    <a:bodyPr/>
                    <a:lstStyle/>
                    <a:p>
                      <a:r>
                        <a:rPr lang="sv-SE" sz="1800" b="1" dirty="0"/>
                        <a:t>Månadspremie med småbarnsrabatt</a:t>
                      </a:r>
                      <a:endParaRPr lang="sv-SE" dirty="0"/>
                    </a:p>
                  </a:txBody>
                  <a:tcPr/>
                </a:tc>
                <a:tc hMerge="1">
                  <a:txBody>
                    <a:bodyPr/>
                    <a:lstStyle/>
                    <a:p>
                      <a:endParaRPr lang="sv-SE"/>
                    </a:p>
                  </a:txBody>
                  <a:tcPr/>
                </a:tc>
                <a:extLst>
                  <a:ext uri="{0D108BD9-81ED-4DB2-BD59-A6C34878D82A}">
                    <a16:rowId xmlns:a16="http://schemas.microsoft.com/office/drawing/2014/main" val="10000"/>
                  </a:ext>
                </a:extLst>
              </a:tr>
              <a:tr h="370840">
                <a:tc>
                  <a:txBody>
                    <a:bodyPr/>
                    <a:lstStyle/>
                    <a:p>
                      <a:r>
                        <a:rPr lang="sv-SE" sz="1800" dirty="0"/>
                        <a:t>30 </a:t>
                      </a:r>
                      <a:r>
                        <a:rPr lang="sv-SE" sz="1800" dirty="0" err="1"/>
                        <a:t>pbb</a:t>
                      </a:r>
                      <a:endParaRPr lang="sv-SE" dirty="0"/>
                    </a:p>
                  </a:txBody>
                  <a:tcPr/>
                </a:tc>
                <a:tc>
                  <a:txBody>
                    <a:bodyPr/>
                    <a:lstStyle/>
                    <a:p>
                      <a:pPr algn="r"/>
                      <a:r>
                        <a:rPr lang="sv-SE" sz="1800" dirty="0"/>
                        <a:t>231 kr   </a:t>
                      </a:r>
                      <a:endParaRPr lang="sv-SE"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800" dirty="0"/>
                        <a:t>                  30</a:t>
                      </a:r>
                      <a:r>
                        <a:rPr lang="sv-SE" sz="1800" baseline="0" dirty="0"/>
                        <a:t> </a:t>
                      </a:r>
                      <a:r>
                        <a:rPr lang="sv-SE" sz="1800" dirty="0" err="1"/>
                        <a:t>pbb</a:t>
                      </a:r>
                      <a:endParaRPr lang="sv-SE" sz="1800" dirty="0"/>
                    </a:p>
                  </a:txBody>
                  <a:tcPr/>
                </a:tc>
                <a:tc>
                  <a:txBody>
                    <a:bodyPr/>
                    <a:lstStyle/>
                    <a:p>
                      <a:pPr algn="r"/>
                      <a:r>
                        <a:rPr lang="sv-SE" sz="1800" dirty="0"/>
                        <a:t>205 kr</a:t>
                      </a:r>
                      <a:endParaRPr lang="sv-SE" dirty="0"/>
                    </a:p>
                  </a:txBody>
                  <a:tcPr/>
                </a:tc>
                <a:extLst>
                  <a:ext uri="{0D108BD9-81ED-4DB2-BD59-A6C34878D82A}">
                    <a16:rowId xmlns:a16="http://schemas.microsoft.com/office/drawing/2014/main" val="10001"/>
                  </a:ext>
                </a:extLst>
              </a:tr>
              <a:tr h="370840">
                <a:tc>
                  <a:txBody>
                    <a:bodyPr/>
                    <a:lstStyle/>
                    <a:p>
                      <a:pPr eaLnBrk="1" hangingPunct="1">
                        <a:buClr>
                          <a:schemeClr val="accent2"/>
                        </a:buClr>
                      </a:pPr>
                      <a:r>
                        <a:rPr lang="sv-SE" sz="1800" dirty="0"/>
                        <a:t>40 </a:t>
                      </a:r>
                      <a:r>
                        <a:rPr lang="sv-SE" sz="1800" dirty="0" err="1"/>
                        <a:t>pbb</a:t>
                      </a:r>
                      <a:r>
                        <a:rPr lang="sv-SE" sz="1800" dirty="0"/>
                        <a:t>	</a:t>
                      </a:r>
                    </a:p>
                  </a:txBody>
                  <a:tcPr/>
                </a:tc>
                <a:tc>
                  <a:txBody>
                    <a:bodyPr/>
                    <a:lstStyle/>
                    <a:p>
                      <a:pPr algn="r" eaLnBrk="1" hangingPunct="1">
                        <a:buClr>
                          <a:schemeClr val="accent2"/>
                        </a:buClr>
                      </a:pPr>
                      <a:r>
                        <a:rPr lang="sv-SE" sz="1800" dirty="0"/>
                        <a:t>279 kr</a:t>
                      </a:r>
                    </a:p>
                  </a:txBody>
                  <a:tcPr/>
                </a:tc>
                <a:tc>
                  <a:txBody>
                    <a:bodyPr/>
                    <a:lstStyle/>
                    <a:p>
                      <a:pPr algn="r"/>
                      <a:r>
                        <a:rPr lang="sv-SE" sz="1800" dirty="0"/>
                        <a:t>40 </a:t>
                      </a:r>
                      <a:r>
                        <a:rPr lang="sv-SE" sz="1800" dirty="0" err="1"/>
                        <a:t>pbb</a:t>
                      </a:r>
                      <a:endParaRPr lang="sv-SE"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800" dirty="0"/>
                        <a:t>245 kr</a:t>
                      </a:r>
                    </a:p>
                  </a:txBody>
                  <a:tcPr/>
                </a:tc>
                <a:extLst>
                  <a:ext uri="{0D108BD9-81ED-4DB2-BD59-A6C34878D82A}">
                    <a16:rowId xmlns:a16="http://schemas.microsoft.com/office/drawing/2014/main" val="10002"/>
                  </a:ext>
                </a:extLst>
              </a:tr>
            </a:tbl>
          </a:graphicData>
        </a:graphic>
      </p:graphicFrame>
      <p:pic>
        <p:nvPicPr>
          <p:cNvPr id="8" name="Bildobjekt 7" descr="nalle.png"/>
          <p:cNvPicPr>
            <a:picLocks noChangeAspect="1"/>
          </p:cNvPicPr>
          <p:nvPr/>
        </p:nvPicPr>
        <p:blipFill>
          <a:blip r:embed="rId2" cstate="print"/>
          <a:stretch>
            <a:fillRect/>
          </a:stretch>
        </p:blipFill>
        <p:spPr>
          <a:xfrm>
            <a:off x="7351281" y="116632"/>
            <a:ext cx="1360919" cy="1566569"/>
          </a:xfrm>
          <a:prstGeom prst="rect">
            <a:avLst/>
          </a:prstGeom>
        </p:spPr>
      </p:pic>
      <p:sp>
        <p:nvSpPr>
          <p:cNvPr id="11" name="textruta 10"/>
          <p:cNvSpPr txBox="1"/>
          <p:nvPr/>
        </p:nvSpPr>
        <p:spPr>
          <a:xfrm>
            <a:off x="1331640" y="3942348"/>
            <a:ext cx="5854030" cy="369332"/>
          </a:xfrm>
          <a:prstGeom prst="rect">
            <a:avLst/>
          </a:prstGeom>
          <a:noFill/>
        </p:spPr>
        <p:txBody>
          <a:bodyPr wrap="square" rtlCol="0">
            <a:spAutoFit/>
          </a:bodyPr>
          <a:lstStyle/>
          <a:p>
            <a:r>
              <a:rPr lang="sv-SE" dirty="0">
                <a:solidFill>
                  <a:schemeClr val="tx2"/>
                </a:solidFill>
              </a:rPr>
              <a:t>30 </a:t>
            </a:r>
            <a:r>
              <a:rPr lang="sv-SE" dirty="0" err="1">
                <a:solidFill>
                  <a:schemeClr val="tx2"/>
                </a:solidFill>
              </a:rPr>
              <a:t>pbb</a:t>
            </a:r>
            <a:r>
              <a:rPr lang="sv-SE" dirty="0">
                <a:solidFill>
                  <a:schemeClr val="tx2"/>
                </a:solidFill>
              </a:rPr>
              <a:t> och 40 </a:t>
            </a:r>
            <a:r>
              <a:rPr lang="sv-SE" dirty="0" err="1">
                <a:solidFill>
                  <a:schemeClr val="tx2"/>
                </a:solidFill>
              </a:rPr>
              <a:t>pbb</a:t>
            </a:r>
            <a:r>
              <a:rPr lang="sv-SE" dirty="0">
                <a:solidFill>
                  <a:schemeClr val="tx2"/>
                </a:solidFill>
              </a:rPr>
              <a:t> går inte att teckna från 2016-01-01</a:t>
            </a:r>
          </a:p>
        </p:txBody>
      </p:sp>
      <p:graphicFrame>
        <p:nvGraphicFramePr>
          <p:cNvPr id="6" name="Platshållare för innehåll 8">
            <a:extLst>
              <a:ext uri="{FF2B5EF4-FFF2-40B4-BE49-F238E27FC236}">
                <a16:creationId xmlns:a16="http://schemas.microsoft.com/office/drawing/2014/main" id="{46C4E80D-92E3-9075-3D16-0197D0842F35}"/>
              </a:ext>
            </a:extLst>
          </p:cNvPr>
          <p:cNvGraphicFramePr>
            <a:graphicFrameLocks noGrp="1"/>
          </p:cNvGraphicFramePr>
          <p:nvPr>
            <p:ph idx="1"/>
            <p:extLst>
              <p:ext uri="{D42A27DB-BD31-4B8C-83A1-F6EECF244321}">
                <p14:modId xmlns:p14="http://schemas.microsoft.com/office/powerpoint/2010/main" val="393700449"/>
              </p:ext>
            </p:extLst>
          </p:nvPr>
        </p:nvGraphicFramePr>
        <p:xfrm>
          <a:off x="431800" y="1844675"/>
          <a:ext cx="7236544" cy="1483360"/>
        </p:xfrm>
        <a:graphic>
          <a:graphicData uri="http://schemas.openxmlformats.org/drawingml/2006/table">
            <a:tbl>
              <a:tblPr firstRow="1" bandRow="1">
                <a:tableStyleId>{5C22544A-7EE6-4342-B048-85BDC9FD1C3A}</a:tableStyleId>
              </a:tblPr>
              <a:tblGrid>
                <a:gridCol w="1669766">
                  <a:extLst>
                    <a:ext uri="{9D8B030D-6E8A-4147-A177-3AD203B41FA5}">
                      <a16:colId xmlns:a16="http://schemas.microsoft.com/office/drawing/2014/main" val="20000"/>
                    </a:ext>
                  </a:extLst>
                </a:gridCol>
                <a:gridCol w="1261803">
                  <a:extLst>
                    <a:ext uri="{9D8B030D-6E8A-4147-A177-3AD203B41FA5}">
                      <a16:colId xmlns:a16="http://schemas.microsoft.com/office/drawing/2014/main" val="20001"/>
                    </a:ext>
                  </a:extLst>
                </a:gridCol>
                <a:gridCol w="2216743">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370840">
                <a:tc gridSpan="2">
                  <a:txBody>
                    <a:bodyPr/>
                    <a:lstStyle/>
                    <a:p>
                      <a:r>
                        <a:rPr lang="sv-SE" sz="1800" b="1" dirty="0"/>
                        <a:t>Månadspremier  2024</a:t>
                      </a:r>
                      <a:endParaRPr lang="sv-SE" dirty="0"/>
                    </a:p>
                  </a:txBody>
                  <a:tcPr/>
                </a:tc>
                <a:tc hMerge="1">
                  <a:txBody>
                    <a:bodyPr/>
                    <a:lstStyle/>
                    <a:p>
                      <a:endParaRPr lang="sv-SE"/>
                    </a:p>
                  </a:txBody>
                  <a:tcPr/>
                </a:tc>
                <a:tc gridSpan="2">
                  <a:txBody>
                    <a:bodyPr/>
                    <a:lstStyle/>
                    <a:p>
                      <a:r>
                        <a:rPr lang="sv-SE" sz="1800" b="1" dirty="0"/>
                        <a:t>Månadspremie med småbarnsrabatt</a:t>
                      </a:r>
                      <a:endParaRPr lang="sv-SE" dirty="0"/>
                    </a:p>
                  </a:txBody>
                  <a:tcPr/>
                </a:tc>
                <a:tc hMerge="1">
                  <a:txBody>
                    <a:bodyPr/>
                    <a:lstStyle/>
                    <a:p>
                      <a:endParaRPr lang="sv-SE"/>
                    </a:p>
                  </a:txBody>
                  <a:tcPr/>
                </a:tc>
                <a:extLst>
                  <a:ext uri="{0D108BD9-81ED-4DB2-BD59-A6C34878D82A}">
                    <a16:rowId xmlns:a16="http://schemas.microsoft.com/office/drawing/2014/main" val="10000"/>
                  </a:ext>
                </a:extLst>
              </a:tr>
              <a:tr h="370840">
                <a:tc>
                  <a:txBody>
                    <a:bodyPr/>
                    <a:lstStyle/>
                    <a:p>
                      <a:r>
                        <a:rPr lang="sv-SE" dirty="0"/>
                        <a:t>12,5 </a:t>
                      </a:r>
                      <a:r>
                        <a:rPr lang="sv-SE" dirty="0" err="1"/>
                        <a:t>pbb</a:t>
                      </a:r>
                      <a:endParaRPr lang="sv-SE" dirty="0"/>
                    </a:p>
                  </a:txBody>
                  <a:tcPr/>
                </a:tc>
                <a:tc>
                  <a:txBody>
                    <a:bodyPr/>
                    <a:lstStyle/>
                    <a:p>
                      <a:pPr algn="r"/>
                      <a:r>
                        <a:rPr lang="sv-SE" dirty="0"/>
                        <a:t>134 kr</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800" dirty="0"/>
                        <a:t>12,5 </a:t>
                      </a:r>
                      <a:r>
                        <a:rPr lang="sv-SE" sz="1800" dirty="0" err="1"/>
                        <a:t>pbb</a:t>
                      </a:r>
                      <a:endParaRPr lang="sv-SE" sz="1800" dirty="0"/>
                    </a:p>
                  </a:txBody>
                  <a:tcPr/>
                </a:tc>
                <a:tc>
                  <a:txBody>
                    <a:bodyPr/>
                    <a:lstStyle/>
                    <a:p>
                      <a:pPr algn="r"/>
                      <a:r>
                        <a:rPr lang="sv-SE" dirty="0"/>
                        <a:t>119 kr</a:t>
                      </a:r>
                    </a:p>
                  </a:txBody>
                  <a:tcPr/>
                </a:tc>
                <a:extLst>
                  <a:ext uri="{0D108BD9-81ED-4DB2-BD59-A6C34878D82A}">
                    <a16:rowId xmlns:a16="http://schemas.microsoft.com/office/drawing/2014/main" val="592426932"/>
                  </a:ext>
                </a:extLst>
              </a:tr>
              <a:tr h="370840">
                <a:tc>
                  <a:txBody>
                    <a:bodyPr/>
                    <a:lstStyle/>
                    <a:p>
                      <a:r>
                        <a:rPr lang="sv-SE" sz="1800" dirty="0"/>
                        <a:t>25 </a:t>
                      </a:r>
                      <a:r>
                        <a:rPr lang="sv-SE" sz="1800" dirty="0" err="1"/>
                        <a:t>pbb</a:t>
                      </a:r>
                      <a:endParaRPr lang="sv-SE" dirty="0"/>
                    </a:p>
                  </a:txBody>
                  <a:tcPr/>
                </a:tc>
                <a:tc>
                  <a:txBody>
                    <a:bodyPr/>
                    <a:lstStyle/>
                    <a:p>
                      <a:pPr algn="r"/>
                      <a:r>
                        <a:rPr lang="sv-SE" sz="1800" dirty="0"/>
                        <a:t>208 kr   </a:t>
                      </a:r>
                      <a:endParaRPr lang="sv-SE"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800" dirty="0"/>
                        <a:t>                  25</a:t>
                      </a:r>
                      <a:r>
                        <a:rPr lang="sv-SE" sz="1800" baseline="0" dirty="0"/>
                        <a:t> </a:t>
                      </a:r>
                      <a:r>
                        <a:rPr lang="sv-SE" sz="1800" dirty="0" err="1"/>
                        <a:t>pbb</a:t>
                      </a:r>
                      <a:endParaRPr lang="sv-SE" sz="1800" dirty="0"/>
                    </a:p>
                  </a:txBody>
                  <a:tcPr/>
                </a:tc>
                <a:tc>
                  <a:txBody>
                    <a:bodyPr/>
                    <a:lstStyle/>
                    <a:p>
                      <a:pPr algn="r"/>
                      <a:r>
                        <a:rPr lang="sv-SE" sz="1800" dirty="0"/>
                        <a:t>184 kr</a:t>
                      </a:r>
                      <a:endParaRPr lang="sv-SE" dirty="0"/>
                    </a:p>
                  </a:txBody>
                  <a:tcPr/>
                </a:tc>
                <a:extLst>
                  <a:ext uri="{0D108BD9-81ED-4DB2-BD59-A6C34878D82A}">
                    <a16:rowId xmlns:a16="http://schemas.microsoft.com/office/drawing/2014/main" val="10001"/>
                  </a:ext>
                </a:extLst>
              </a:tr>
              <a:tr h="370840">
                <a:tc>
                  <a:txBody>
                    <a:bodyPr/>
                    <a:lstStyle/>
                    <a:p>
                      <a:pPr eaLnBrk="1" hangingPunct="1">
                        <a:buClr>
                          <a:schemeClr val="accent2"/>
                        </a:buClr>
                      </a:pPr>
                      <a:r>
                        <a:rPr lang="sv-SE" sz="1800" dirty="0"/>
                        <a:t>50 </a:t>
                      </a:r>
                      <a:r>
                        <a:rPr lang="sv-SE" sz="1800" dirty="0" err="1"/>
                        <a:t>pbb</a:t>
                      </a:r>
                      <a:r>
                        <a:rPr lang="sv-SE" sz="1800" dirty="0"/>
                        <a:t>	</a:t>
                      </a:r>
                    </a:p>
                  </a:txBody>
                  <a:tcPr/>
                </a:tc>
                <a:tc>
                  <a:txBody>
                    <a:bodyPr/>
                    <a:lstStyle/>
                    <a:p>
                      <a:pPr algn="r" eaLnBrk="1" hangingPunct="1">
                        <a:buClr>
                          <a:schemeClr val="accent2"/>
                        </a:buClr>
                      </a:pPr>
                      <a:r>
                        <a:rPr lang="sv-SE" sz="1800" dirty="0"/>
                        <a:t>323 kr</a:t>
                      </a:r>
                    </a:p>
                  </a:txBody>
                  <a:tcPr/>
                </a:tc>
                <a:tc>
                  <a:txBody>
                    <a:bodyPr/>
                    <a:lstStyle/>
                    <a:p>
                      <a:pPr algn="r"/>
                      <a:r>
                        <a:rPr lang="sv-SE" sz="1800" dirty="0"/>
                        <a:t>50 </a:t>
                      </a:r>
                      <a:r>
                        <a:rPr lang="sv-SE" sz="1800" dirty="0" err="1"/>
                        <a:t>pbb</a:t>
                      </a:r>
                      <a:endParaRPr lang="sv-SE"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800" dirty="0"/>
                        <a:t>288 kr</a:t>
                      </a:r>
                    </a:p>
                  </a:txBody>
                  <a:tcPr/>
                </a:tc>
                <a:extLst>
                  <a:ext uri="{0D108BD9-81ED-4DB2-BD59-A6C34878D82A}">
                    <a16:rowId xmlns:a16="http://schemas.microsoft.com/office/drawing/2014/main" val="10002"/>
                  </a:ext>
                </a:extLst>
              </a:tr>
            </a:tbl>
          </a:graphicData>
        </a:graphic>
      </p:graphicFrame>
      <p:pic>
        <p:nvPicPr>
          <p:cNvPr id="3" name="Bildobjekt 2">
            <a:extLst>
              <a:ext uri="{FF2B5EF4-FFF2-40B4-BE49-F238E27FC236}">
                <a16:creationId xmlns:a16="http://schemas.microsoft.com/office/drawing/2014/main" id="{D819521F-626E-0AE5-BC3F-1FDF0561E6BC}"/>
              </a:ext>
            </a:extLst>
          </p:cNvPr>
          <p:cNvPicPr>
            <a:picLocks noChangeAspect="1"/>
          </p:cNvPicPr>
          <p:nvPr/>
        </p:nvPicPr>
        <p:blipFill>
          <a:blip r:embed="rId3">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Månadspremier</a:t>
            </a:r>
          </a:p>
        </p:txBody>
      </p:sp>
      <p:sp>
        <p:nvSpPr>
          <p:cNvPr id="4" name="Platshållare för bildnummer 3"/>
          <p:cNvSpPr>
            <a:spLocks noGrp="1"/>
          </p:cNvSpPr>
          <p:nvPr>
            <p:ph type="sldNum" sz="quarter" idx="12"/>
          </p:nvPr>
        </p:nvSpPr>
        <p:spPr/>
        <p:txBody>
          <a:bodyPr/>
          <a:lstStyle/>
          <a:p>
            <a:fld id="{9C77FE8C-F1C2-4836-9107-962F8D87D201}" type="slidenum">
              <a:rPr lang="sv-SE" smtClean="0"/>
              <a:pPr/>
              <a:t>16</a:t>
            </a:fld>
            <a:endParaRPr lang="sv-SE"/>
          </a:p>
        </p:txBody>
      </p:sp>
      <p:graphicFrame>
        <p:nvGraphicFramePr>
          <p:cNvPr id="9" name="Tabell 8"/>
          <p:cNvGraphicFramePr>
            <a:graphicFrameLocks noGrp="1"/>
          </p:cNvGraphicFramePr>
          <p:nvPr>
            <p:extLst>
              <p:ext uri="{D42A27DB-BD31-4B8C-83A1-F6EECF244321}">
                <p14:modId xmlns:p14="http://schemas.microsoft.com/office/powerpoint/2010/main" val="4201293966"/>
              </p:ext>
            </p:extLst>
          </p:nvPr>
        </p:nvGraphicFramePr>
        <p:xfrm>
          <a:off x="429223" y="1860428"/>
          <a:ext cx="6372448" cy="675640"/>
        </p:xfrm>
        <a:graphic>
          <a:graphicData uri="http://schemas.openxmlformats.org/drawingml/2006/table">
            <a:tbl>
              <a:tblPr firstRow="1" bandRow="1">
                <a:tableStyleId>{5C22544A-7EE6-4342-B048-85BDC9FD1C3A}</a:tableStyleId>
              </a:tblPr>
              <a:tblGrid>
                <a:gridCol w="3186224">
                  <a:extLst>
                    <a:ext uri="{9D8B030D-6E8A-4147-A177-3AD203B41FA5}">
                      <a16:colId xmlns:a16="http://schemas.microsoft.com/office/drawing/2014/main" val="20000"/>
                    </a:ext>
                  </a:extLst>
                </a:gridCol>
                <a:gridCol w="1981848">
                  <a:extLst>
                    <a:ext uri="{9D8B030D-6E8A-4147-A177-3AD203B41FA5}">
                      <a16:colId xmlns:a16="http://schemas.microsoft.com/office/drawing/2014/main" val="20001"/>
                    </a:ext>
                  </a:extLst>
                </a:gridCol>
                <a:gridCol w="1204376">
                  <a:extLst>
                    <a:ext uri="{9D8B030D-6E8A-4147-A177-3AD203B41FA5}">
                      <a16:colId xmlns:a16="http://schemas.microsoft.com/office/drawing/2014/main" val="20002"/>
                    </a:ext>
                  </a:extLst>
                </a:gridCol>
              </a:tblGrid>
              <a:tr h="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cap="none" normalizeH="0" baseline="0" dirty="0">
                          <a:ln>
                            <a:noFill/>
                          </a:ln>
                          <a:solidFill>
                            <a:schemeClr val="bg1"/>
                          </a:solidFill>
                          <a:effectLst/>
                          <a:latin typeface="+mj-lt"/>
                        </a:rPr>
                        <a:t>Medlemsolycksfall fritid</a:t>
                      </a:r>
                    </a:p>
                  </a:txBody>
                  <a:tcPr>
                    <a:solidFill>
                      <a:schemeClr val="accent2"/>
                    </a:solidFill>
                  </a:tcPr>
                </a:tc>
                <a:tc hMerge="1">
                  <a:txBody>
                    <a:bodyPr/>
                    <a:lstStyle/>
                    <a:p>
                      <a:endParaRPr lang="sv-SE" sz="1400" dirty="0">
                        <a:latin typeface="+mj-lt"/>
                      </a:endParaRPr>
                    </a:p>
                  </a:txBody>
                  <a:tcPr>
                    <a:solidFill>
                      <a:schemeClr val="accent2"/>
                    </a:solidFill>
                  </a:tcPr>
                </a:tc>
                <a:tc hMerge="1">
                  <a:txBody>
                    <a:bodyPr/>
                    <a:lstStyle/>
                    <a:p>
                      <a:endParaRPr lang="sv-SE"/>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cap="none" normalizeH="0" baseline="0" dirty="0">
                          <a:ln>
                            <a:noFill/>
                          </a:ln>
                          <a:solidFill>
                            <a:schemeClr val="tx1"/>
                          </a:solidFill>
                          <a:effectLst/>
                          <a:latin typeface="+mj-lt"/>
                        </a:rPr>
                        <a:t>Medförsäkrad</a:t>
                      </a:r>
                      <a:endParaRPr kumimoji="0" lang="en-GB" sz="1400" b="0" i="0" u="none" strike="noStrike" cap="none" normalizeH="0" baseline="0" dirty="0">
                        <a:ln>
                          <a:noFill/>
                        </a:ln>
                        <a:solidFill>
                          <a:schemeClr val="tx1"/>
                        </a:solidFill>
                        <a:effectLst/>
                        <a:latin typeface="+mj-lt"/>
                      </a:endParaRPr>
                    </a:p>
                  </a:txBody>
                  <a:tcPr>
                    <a:solidFill>
                      <a:srgbClr val="FAD2E6"/>
                    </a:solidFill>
                  </a:tcPr>
                </a:tc>
                <a:tc>
                  <a:txBody>
                    <a:bodyPr/>
                    <a:lstStyle/>
                    <a:p>
                      <a:pPr algn="r"/>
                      <a:endParaRPr lang="sv-SE" sz="1400" dirty="0">
                        <a:latin typeface="+mj-lt"/>
                      </a:endParaRPr>
                    </a:p>
                  </a:txBody>
                  <a:tcPr>
                    <a:solidFill>
                      <a:srgbClr val="FAD2E6"/>
                    </a:solidFill>
                  </a:tcPr>
                </a:tc>
                <a:tc>
                  <a:txBody>
                    <a:bodyPr/>
                    <a:lstStyle/>
                    <a:p>
                      <a:pPr algn="r"/>
                      <a:r>
                        <a:rPr kumimoji="0" lang="sv-SE" sz="1400" b="0" i="0" u="none" strike="noStrike" kern="1200" cap="none" normalizeH="0" baseline="0" dirty="0">
                          <a:ln>
                            <a:noFill/>
                          </a:ln>
                          <a:solidFill>
                            <a:schemeClr val="tx1"/>
                          </a:solidFill>
                          <a:effectLst/>
                          <a:latin typeface="+mn-lt"/>
                          <a:ea typeface="+mn-ea"/>
                          <a:cs typeface="+mn-cs"/>
                        </a:rPr>
                        <a:t>39 kr</a:t>
                      </a:r>
                      <a:endParaRPr lang="sv-SE" sz="1400" dirty="0">
                        <a:latin typeface="+mj-lt"/>
                      </a:endParaRPr>
                    </a:p>
                  </a:txBody>
                  <a:tcPr>
                    <a:solidFill>
                      <a:srgbClr val="FAD2E6"/>
                    </a:solidFill>
                  </a:tcPr>
                </a:tc>
                <a:extLst>
                  <a:ext uri="{0D108BD9-81ED-4DB2-BD59-A6C34878D82A}">
                    <a16:rowId xmlns:a16="http://schemas.microsoft.com/office/drawing/2014/main" val="10001"/>
                  </a:ext>
                </a:extLst>
              </a:tr>
            </a:tbl>
          </a:graphicData>
        </a:graphic>
      </p:graphicFrame>
      <p:graphicFrame>
        <p:nvGraphicFramePr>
          <p:cNvPr id="11" name="Tabell 10"/>
          <p:cNvGraphicFramePr>
            <a:graphicFrameLocks noGrp="1"/>
          </p:cNvGraphicFramePr>
          <p:nvPr>
            <p:extLst>
              <p:ext uri="{D42A27DB-BD31-4B8C-83A1-F6EECF244321}">
                <p14:modId xmlns:p14="http://schemas.microsoft.com/office/powerpoint/2010/main" val="1226627830"/>
              </p:ext>
            </p:extLst>
          </p:nvPr>
        </p:nvGraphicFramePr>
        <p:xfrm>
          <a:off x="431801" y="4804738"/>
          <a:ext cx="6372447" cy="1112520"/>
        </p:xfrm>
        <a:graphic>
          <a:graphicData uri="http://schemas.openxmlformats.org/drawingml/2006/table">
            <a:tbl>
              <a:tblPr firstRow="1" bandRow="1">
                <a:tableStyleId>{5C22544A-7EE6-4342-B048-85BDC9FD1C3A}</a:tableStyleId>
              </a:tblPr>
              <a:tblGrid>
                <a:gridCol w="3210961">
                  <a:extLst>
                    <a:ext uri="{9D8B030D-6E8A-4147-A177-3AD203B41FA5}">
                      <a16:colId xmlns:a16="http://schemas.microsoft.com/office/drawing/2014/main" val="20000"/>
                    </a:ext>
                  </a:extLst>
                </a:gridCol>
                <a:gridCol w="2032384">
                  <a:extLst>
                    <a:ext uri="{9D8B030D-6E8A-4147-A177-3AD203B41FA5}">
                      <a16:colId xmlns:a16="http://schemas.microsoft.com/office/drawing/2014/main" val="20001"/>
                    </a:ext>
                  </a:extLst>
                </a:gridCol>
                <a:gridCol w="1129102">
                  <a:extLst>
                    <a:ext uri="{9D8B030D-6E8A-4147-A177-3AD203B41FA5}">
                      <a16:colId xmlns:a16="http://schemas.microsoft.com/office/drawing/2014/main" val="20002"/>
                    </a:ext>
                  </a:extLst>
                </a:gridCol>
              </a:tblGrid>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cap="none" normalizeH="0" baseline="0" dirty="0">
                          <a:ln>
                            <a:noFill/>
                          </a:ln>
                          <a:solidFill>
                            <a:srgbClr val="994916"/>
                          </a:solidFill>
                          <a:effectLst/>
                          <a:latin typeface="+mj-lt"/>
                        </a:rPr>
                        <a:t>Gruppförsäkring 60+</a:t>
                      </a:r>
                    </a:p>
                  </a:txBody>
                  <a:tcPr>
                    <a:solidFill>
                      <a:srgbClr val="FFC000"/>
                    </a:solidFill>
                  </a:tcPr>
                </a:tc>
                <a:tc hMerge="1">
                  <a:txBody>
                    <a:bodyPr/>
                    <a:lstStyle/>
                    <a:p>
                      <a:endParaRPr lang="sv-SE" sz="1400" dirty="0">
                        <a:latin typeface="+mj-lt"/>
                      </a:endParaRPr>
                    </a:p>
                  </a:txBody>
                  <a:tcPr>
                    <a:solidFill>
                      <a:srgbClr val="E1B900"/>
                    </a:solidFill>
                  </a:tcPr>
                </a:tc>
                <a:tc hMerge="1">
                  <a:txBody>
                    <a:bodyPr/>
                    <a:lstStyle/>
                    <a:p>
                      <a:endParaRPr lang="sv-SE"/>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cap="none" normalizeH="0" baseline="0" dirty="0">
                          <a:ln>
                            <a:noFill/>
                          </a:ln>
                          <a:solidFill>
                            <a:schemeClr val="tx1"/>
                          </a:solidFill>
                          <a:effectLst/>
                          <a:latin typeface="+mj-lt"/>
                        </a:rPr>
                        <a:t>Olycksfall 60+   </a:t>
                      </a:r>
                    </a:p>
                  </a:txBody>
                  <a:tcPr>
                    <a:solidFill>
                      <a:srgbClr val="FFE57E"/>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cap="none" normalizeH="0" baseline="0" dirty="0">
                        <a:ln>
                          <a:noFill/>
                        </a:ln>
                        <a:solidFill>
                          <a:schemeClr val="tx1"/>
                        </a:solidFill>
                        <a:effectLst/>
                        <a:latin typeface="+mj-lt"/>
                      </a:endParaRPr>
                    </a:p>
                  </a:txBody>
                  <a:tcPr>
                    <a:solidFill>
                      <a:srgbClr val="FFE57E"/>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normalizeH="0" baseline="0" dirty="0">
                          <a:ln>
                            <a:noFill/>
                          </a:ln>
                          <a:solidFill>
                            <a:schemeClr val="tx1"/>
                          </a:solidFill>
                          <a:effectLst/>
                          <a:latin typeface="+mn-lt"/>
                          <a:ea typeface="+mn-ea"/>
                          <a:cs typeface="+mn-cs"/>
                        </a:rPr>
                        <a:t>32 kr</a:t>
                      </a:r>
                    </a:p>
                  </a:txBody>
                  <a:tcPr>
                    <a:solidFill>
                      <a:srgbClr val="FFE57E"/>
                    </a:solidFill>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cap="none" normalizeH="0" baseline="0" dirty="0" err="1">
                          <a:ln>
                            <a:noFill/>
                          </a:ln>
                          <a:solidFill>
                            <a:schemeClr val="tx1"/>
                          </a:solidFill>
                          <a:effectLst/>
                          <a:latin typeface="+mj-lt"/>
                        </a:rPr>
                        <a:t>Diagnos</a:t>
                      </a:r>
                      <a:r>
                        <a:rPr kumimoji="0" lang="en-GB" sz="1400" b="0" i="0" u="none" strike="noStrike" cap="none" normalizeH="0" baseline="0" dirty="0">
                          <a:ln>
                            <a:noFill/>
                          </a:ln>
                          <a:solidFill>
                            <a:schemeClr val="tx1"/>
                          </a:solidFill>
                          <a:effectLst/>
                          <a:latin typeface="+mj-lt"/>
                        </a:rPr>
                        <a:t> 60+</a:t>
                      </a:r>
                    </a:p>
                  </a:txBody>
                  <a:tcPr>
                    <a:solidFill>
                      <a:srgbClr val="FEF5B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cap="none" normalizeH="0" baseline="0" dirty="0">
                        <a:ln>
                          <a:noFill/>
                        </a:ln>
                        <a:solidFill>
                          <a:schemeClr val="tx1"/>
                        </a:solidFill>
                        <a:effectLst/>
                        <a:latin typeface="+mj-lt"/>
                      </a:endParaRPr>
                    </a:p>
                  </a:txBody>
                  <a:tcPr>
                    <a:solidFill>
                      <a:srgbClr val="FEF5B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normalizeH="0" baseline="0" dirty="0">
                          <a:ln>
                            <a:noFill/>
                          </a:ln>
                          <a:solidFill>
                            <a:schemeClr val="tx1"/>
                          </a:solidFill>
                          <a:effectLst/>
                          <a:latin typeface="+mn-lt"/>
                          <a:ea typeface="+mn-ea"/>
                          <a:cs typeface="+mn-cs"/>
                        </a:rPr>
                        <a:t>70-90 kr</a:t>
                      </a:r>
                    </a:p>
                  </a:txBody>
                  <a:tcPr>
                    <a:solidFill>
                      <a:srgbClr val="FEF5B2"/>
                    </a:solidFill>
                  </a:tcPr>
                </a:tc>
                <a:extLst>
                  <a:ext uri="{0D108BD9-81ED-4DB2-BD59-A6C34878D82A}">
                    <a16:rowId xmlns:a16="http://schemas.microsoft.com/office/drawing/2014/main" val="10002"/>
                  </a:ext>
                </a:extLst>
              </a:tr>
            </a:tbl>
          </a:graphicData>
        </a:graphic>
      </p:graphicFrame>
      <p:graphicFrame>
        <p:nvGraphicFramePr>
          <p:cNvPr id="12" name="Tabell 11"/>
          <p:cNvGraphicFramePr>
            <a:graphicFrameLocks noGrp="1"/>
          </p:cNvGraphicFramePr>
          <p:nvPr>
            <p:extLst>
              <p:ext uri="{D42A27DB-BD31-4B8C-83A1-F6EECF244321}">
                <p14:modId xmlns:p14="http://schemas.microsoft.com/office/powerpoint/2010/main" val="1934041030"/>
              </p:ext>
            </p:extLst>
          </p:nvPr>
        </p:nvGraphicFramePr>
        <p:xfrm>
          <a:off x="427760" y="821149"/>
          <a:ext cx="6372448" cy="975360"/>
        </p:xfrm>
        <a:graphic>
          <a:graphicData uri="http://schemas.openxmlformats.org/drawingml/2006/table">
            <a:tbl>
              <a:tblPr firstRow="1" bandRow="1">
                <a:tableStyleId>{5C22544A-7EE6-4342-B048-85BDC9FD1C3A}</a:tableStyleId>
              </a:tblPr>
              <a:tblGrid>
                <a:gridCol w="3186224">
                  <a:extLst>
                    <a:ext uri="{9D8B030D-6E8A-4147-A177-3AD203B41FA5}">
                      <a16:colId xmlns:a16="http://schemas.microsoft.com/office/drawing/2014/main" val="20000"/>
                    </a:ext>
                  </a:extLst>
                </a:gridCol>
                <a:gridCol w="1969739">
                  <a:extLst>
                    <a:ext uri="{9D8B030D-6E8A-4147-A177-3AD203B41FA5}">
                      <a16:colId xmlns:a16="http://schemas.microsoft.com/office/drawing/2014/main" val="20001"/>
                    </a:ext>
                  </a:extLst>
                </a:gridCol>
                <a:gridCol w="1216485">
                  <a:extLst>
                    <a:ext uri="{9D8B030D-6E8A-4147-A177-3AD203B41FA5}">
                      <a16:colId xmlns:a16="http://schemas.microsoft.com/office/drawing/2014/main" val="20002"/>
                    </a:ext>
                  </a:extLst>
                </a:gridCol>
              </a:tblGrid>
              <a:tr h="255090">
                <a:tc gridSpan="3">
                  <a:txBody>
                    <a:bodyPr/>
                    <a:lstStyle/>
                    <a:p>
                      <a:r>
                        <a:rPr kumimoji="0" lang="sv-SE" sz="1400" b="1" i="0" u="none" strike="noStrike" cap="none" normalizeH="0" baseline="0" dirty="0">
                          <a:ln>
                            <a:noFill/>
                          </a:ln>
                          <a:solidFill>
                            <a:schemeClr val="bg1"/>
                          </a:solidFill>
                          <a:effectLst/>
                          <a:latin typeface="+mj-lt"/>
                        </a:rPr>
                        <a:t>Sjuk- och efterlevandeförsäkring</a:t>
                      </a:r>
                      <a:endParaRPr lang="sv-SE" sz="1400" dirty="0">
                        <a:solidFill>
                          <a:schemeClr val="bg1"/>
                        </a:solidFill>
                        <a:latin typeface="+mj-lt"/>
                      </a:endParaRPr>
                    </a:p>
                  </a:txBody>
                  <a:tcPr/>
                </a:tc>
                <a:tc hMerge="1">
                  <a:txBody>
                    <a:bodyPr/>
                    <a:lstStyle/>
                    <a:p>
                      <a:endParaRPr lang="sv-SE" sz="1400" dirty="0">
                        <a:latin typeface="+mj-lt"/>
                      </a:endParaRPr>
                    </a:p>
                  </a:txBody>
                  <a:tcPr/>
                </a:tc>
                <a:tc hMerge="1">
                  <a:txBody>
                    <a:bodyPr/>
                    <a:lstStyle/>
                    <a:p>
                      <a:endParaRPr lang="sv-SE" sz="1400" dirty="0">
                        <a:latin typeface="+mj-lt"/>
                      </a:endParaRPr>
                    </a:p>
                  </a:txBody>
                  <a:tcPr/>
                </a:tc>
                <a:extLst>
                  <a:ext uri="{0D108BD9-81ED-4DB2-BD59-A6C34878D82A}">
                    <a16:rowId xmlns:a16="http://schemas.microsoft.com/office/drawing/2014/main" val="10000"/>
                  </a:ext>
                </a:extLst>
              </a:tr>
              <a:tr h="561197">
                <a:tc>
                  <a:txBody>
                    <a:bodyPr/>
                    <a:lstStyle/>
                    <a:p>
                      <a:r>
                        <a:rPr lang="sv-SE" sz="1400" dirty="0">
                          <a:latin typeface="+mj-lt"/>
                        </a:rPr>
                        <a:t>Medlem/Medförsäkrad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dirty="0">
                          <a:solidFill>
                            <a:schemeClr val="dk1"/>
                          </a:solidFill>
                          <a:latin typeface="+mn-lt"/>
                          <a:ea typeface="+mn-ea"/>
                          <a:cs typeface="+mn-cs"/>
                        </a:rPr>
                        <a:t>Arbeta-vidare-kategori. Efter anmälan till Folksam </a:t>
                      </a:r>
                    </a:p>
                    <a:p>
                      <a:endParaRPr lang="sv-SE" sz="1400" dirty="0">
                        <a:latin typeface="+mj-lt"/>
                      </a:endParaRPr>
                    </a:p>
                  </a:txBody>
                  <a:tcPr anchor="ctr"/>
                </a:tc>
                <a:tc>
                  <a:txBody>
                    <a:bodyPr/>
                    <a:lstStyle/>
                    <a:p>
                      <a:pPr marL="285750" indent="-285750" algn="r">
                        <a:buFontTx/>
                        <a:buChar char="-"/>
                      </a:pPr>
                      <a:r>
                        <a:rPr lang="sv-SE" sz="1400" dirty="0">
                          <a:latin typeface="+mj-lt"/>
                        </a:rPr>
                        <a:t>66 månad</a:t>
                      </a:r>
                    </a:p>
                    <a:p>
                      <a:pPr marL="0" indent="0" algn="r">
                        <a:buFontTx/>
                        <a:buNone/>
                      </a:pPr>
                      <a:r>
                        <a:rPr lang="sv-SE" sz="1000" dirty="0">
                          <a:latin typeface="+mj-lt"/>
                        </a:rPr>
                        <a:t>66 - 69 år</a:t>
                      </a:r>
                    </a:p>
                  </a:txBody>
                  <a:tcPr/>
                </a:tc>
                <a:tc>
                  <a:txBody>
                    <a:bodyPr/>
                    <a:lstStyle/>
                    <a:p>
                      <a:pPr marL="0" marR="0" lvl="0" indent="0" algn="r" defTabSz="914400" rtl="0" eaLnBrk="1" fontAlgn="base" latinLnBrk="0" hangingPunct="1">
                        <a:lnSpc>
                          <a:spcPct val="100000"/>
                        </a:lnSpc>
                        <a:spcBef>
                          <a:spcPct val="0"/>
                        </a:spcBef>
                        <a:spcAft>
                          <a:spcPct val="0"/>
                        </a:spcAft>
                        <a:buClr>
                          <a:schemeClr val="accent1"/>
                        </a:buClr>
                        <a:buSzTx/>
                        <a:buFontTx/>
                        <a:buNone/>
                        <a:tabLst/>
                      </a:pPr>
                      <a:r>
                        <a:rPr kumimoji="0" lang="en-GB" sz="1400" b="0" i="0" u="none" strike="noStrike" cap="none" normalizeH="0" baseline="0" dirty="0">
                          <a:ln>
                            <a:noFill/>
                          </a:ln>
                          <a:solidFill>
                            <a:schemeClr val="tx1"/>
                          </a:solidFill>
                          <a:effectLst/>
                          <a:latin typeface="+mj-lt"/>
                        </a:rPr>
                        <a:t>71 </a:t>
                      </a:r>
                      <a:r>
                        <a:rPr kumimoji="0" lang="en-GB" sz="1400" b="0" i="0" u="none" strike="noStrike" cap="none" normalizeH="0" baseline="0" dirty="0" err="1">
                          <a:ln>
                            <a:noFill/>
                          </a:ln>
                          <a:solidFill>
                            <a:schemeClr val="tx1"/>
                          </a:solidFill>
                          <a:effectLst/>
                          <a:latin typeface="+mj-lt"/>
                        </a:rPr>
                        <a:t>kr</a:t>
                      </a:r>
                      <a:endParaRPr kumimoji="0" lang="en-GB" sz="1400" b="0" i="0" u="none" strike="noStrike" cap="none" normalizeH="0" baseline="0" dirty="0">
                        <a:ln>
                          <a:noFill/>
                        </a:ln>
                        <a:solidFill>
                          <a:schemeClr val="tx1"/>
                        </a:solidFill>
                        <a:effectLst/>
                        <a:latin typeface="+mj-lt"/>
                      </a:endParaRPr>
                    </a:p>
                    <a:p>
                      <a:pPr marL="0" marR="0" lvl="0" indent="0" algn="r" defTabSz="914400" rtl="0" eaLnBrk="1" fontAlgn="base" latinLnBrk="0" hangingPunct="1">
                        <a:lnSpc>
                          <a:spcPct val="100000"/>
                        </a:lnSpc>
                        <a:spcBef>
                          <a:spcPct val="0"/>
                        </a:spcBef>
                        <a:spcAft>
                          <a:spcPct val="0"/>
                        </a:spcAft>
                        <a:buClr>
                          <a:schemeClr val="accent1"/>
                        </a:buClr>
                        <a:buSzTx/>
                        <a:buFontTx/>
                        <a:buNone/>
                        <a:tabLst/>
                      </a:pPr>
                      <a:r>
                        <a:rPr kumimoji="0" lang="en-GB" sz="1000" b="0" i="0" u="none" strike="noStrike" cap="none" normalizeH="0" baseline="0" dirty="0">
                          <a:ln>
                            <a:noFill/>
                          </a:ln>
                          <a:solidFill>
                            <a:schemeClr val="tx1"/>
                          </a:solidFill>
                          <a:effectLst/>
                          <a:latin typeface="+mj-lt"/>
                        </a:rPr>
                        <a:t>71 </a:t>
                      </a:r>
                      <a:r>
                        <a:rPr kumimoji="0" lang="en-GB" sz="1000" b="0" i="0" u="none" strike="noStrike" cap="none" normalizeH="0" baseline="0" dirty="0" err="1">
                          <a:ln>
                            <a:noFill/>
                          </a:ln>
                          <a:solidFill>
                            <a:schemeClr val="tx1"/>
                          </a:solidFill>
                          <a:effectLst/>
                          <a:latin typeface="+mj-lt"/>
                        </a:rPr>
                        <a:t>kr</a:t>
                      </a:r>
                      <a:r>
                        <a:rPr kumimoji="0" lang="en-GB" sz="1000" b="0" i="0" u="none" strike="noStrike" cap="none" normalizeH="0" baseline="0" dirty="0">
                          <a:ln>
                            <a:noFill/>
                          </a:ln>
                          <a:solidFill>
                            <a:schemeClr val="tx1"/>
                          </a:solidFill>
                          <a:effectLst/>
                          <a:latin typeface="+mj-lt"/>
                        </a:rPr>
                        <a:t>    </a:t>
                      </a:r>
                    </a:p>
                  </a:txBody>
                  <a:tcPr/>
                </a:tc>
                <a:extLst>
                  <a:ext uri="{0D108BD9-81ED-4DB2-BD59-A6C34878D82A}">
                    <a16:rowId xmlns:a16="http://schemas.microsoft.com/office/drawing/2014/main" val="10001"/>
                  </a:ext>
                </a:extLst>
              </a:tr>
            </a:tbl>
          </a:graphicData>
        </a:graphic>
      </p:graphicFrame>
      <p:graphicFrame>
        <p:nvGraphicFramePr>
          <p:cNvPr id="14" name="Tabell 13">
            <a:extLst>
              <a:ext uri="{FF2B5EF4-FFF2-40B4-BE49-F238E27FC236}">
                <a16:creationId xmlns:a16="http://schemas.microsoft.com/office/drawing/2014/main" id="{5BF3D43A-F877-4B3E-B15B-BAD69C7D48AF}"/>
              </a:ext>
            </a:extLst>
          </p:cNvPr>
          <p:cNvGraphicFramePr>
            <a:graphicFrameLocks noGrp="1"/>
          </p:cNvGraphicFramePr>
          <p:nvPr>
            <p:extLst>
              <p:ext uri="{D42A27DB-BD31-4B8C-83A1-F6EECF244321}">
                <p14:modId xmlns:p14="http://schemas.microsoft.com/office/powerpoint/2010/main" val="3509480230"/>
              </p:ext>
            </p:extLst>
          </p:nvPr>
        </p:nvGraphicFramePr>
        <p:xfrm>
          <a:off x="431801" y="2593106"/>
          <a:ext cx="6369870" cy="616526"/>
        </p:xfrm>
        <a:graphic>
          <a:graphicData uri="http://schemas.openxmlformats.org/drawingml/2006/table">
            <a:tbl>
              <a:tblPr firstRow="1" bandRow="1">
                <a:tableStyleId>{5C22544A-7EE6-4342-B048-85BDC9FD1C3A}</a:tableStyleId>
              </a:tblPr>
              <a:tblGrid>
                <a:gridCol w="3184935">
                  <a:extLst>
                    <a:ext uri="{9D8B030D-6E8A-4147-A177-3AD203B41FA5}">
                      <a16:colId xmlns:a16="http://schemas.microsoft.com/office/drawing/2014/main" val="20000"/>
                    </a:ext>
                  </a:extLst>
                </a:gridCol>
                <a:gridCol w="1968942">
                  <a:extLst>
                    <a:ext uri="{9D8B030D-6E8A-4147-A177-3AD203B41FA5}">
                      <a16:colId xmlns:a16="http://schemas.microsoft.com/office/drawing/2014/main" val="20001"/>
                    </a:ext>
                  </a:extLst>
                </a:gridCol>
                <a:gridCol w="1215993">
                  <a:extLst>
                    <a:ext uri="{9D8B030D-6E8A-4147-A177-3AD203B41FA5}">
                      <a16:colId xmlns:a16="http://schemas.microsoft.com/office/drawing/2014/main" val="20002"/>
                    </a:ext>
                  </a:extLst>
                </a:gridCol>
              </a:tblGrid>
              <a:tr h="267072">
                <a:tc gridSpan="3">
                  <a:txBody>
                    <a:bodyPr/>
                    <a:lstStyle/>
                    <a:p>
                      <a:r>
                        <a:rPr kumimoji="0" lang="sv-SE" sz="1400" b="1" i="0" u="none" strike="noStrike" cap="none" normalizeH="0" baseline="0" dirty="0">
                          <a:ln>
                            <a:noFill/>
                          </a:ln>
                          <a:solidFill>
                            <a:schemeClr val="bg1"/>
                          </a:solidFill>
                          <a:effectLst/>
                          <a:latin typeface="+mj-lt"/>
                        </a:rPr>
                        <a:t>Juristförsäkring  </a:t>
                      </a:r>
                      <a:endParaRPr lang="sv-SE" sz="1400" dirty="0">
                        <a:solidFill>
                          <a:schemeClr val="bg1"/>
                        </a:solidFill>
                        <a:latin typeface="+mj-lt"/>
                      </a:endParaRPr>
                    </a:p>
                  </a:txBody>
                  <a:tcPr>
                    <a:solidFill>
                      <a:srgbClr val="B0CB0B"/>
                    </a:solidFill>
                  </a:tcPr>
                </a:tc>
                <a:tc hMerge="1">
                  <a:txBody>
                    <a:bodyPr/>
                    <a:lstStyle/>
                    <a:p>
                      <a:endParaRPr lang="sv-SE" sz="1400" dirty="0">
                        <a:latin typeface="+mj-lt"/>
                      </a:endParaRPr>
                    </a:p>
                  </a:txBody>
                  <a:tcPr/>
                </a:tc>
                <a:tc hMerge="1">
                  <a:txBody>
                    <a:bodyPr/>
                    <a:lstStyle/>
                    <a:p>
                      <a:endParaRPr lang="sv-SE" sz="1400" dirty="0">
                        <a:latin typeface="+mj-lt"/>
                      </a:endParaRPr>
                    </a:p>
                  </a:txBody>
                  <a:tcPr/>
                </a:tc>
                <a:extLst>
                  <a:ext uri="{0D108BD9-81ED-4DB2-BD59-A6C34878D82A}">
                    <a16:rowId xmlns:a16="http://schemas.microsoft.com/office/drawing/2014/main" val="10000"/>
                  </a:ext>
                </a:extLst>
              </a:tr>
              <a:tr h="311726">
                <a:tc>
                  <a:txBody>
                    <a:bodyPr/>
                    <a:lstStyle/>
                    <a:p>
                      <a:r>
                        <a:rPr lang="sv-SE" sz="1400" dirty="0">
                          <a:latin typeface="+mj-lt"/>
                        </a:rPr>
                        <a:t>Medlem</a:t>
                      </a:r>
                    </a:p>
                  </a:txBody>
                  <a:tcPr anchor="ctr">
                    <a:solidFill>
                      <a:srgbClr val="D2E182"/>
                    </a:solidFill>
                  </a:tcPr>
                </a:tc>
                <a:tc>
                  <a:txBody>
                    <a:bodyPr/>
                    <a:lstStyle/>
                    <a:p>
                      <a:pPr algn="r"/>
                      <a:endParaRPr lang="sv-SE" sz="1400" dirty="0">
                        <a:latin typeface="+mj-lt"/>
                      </a:endParaRPr>
                    </a:p>
                  </a:txBody>
                  <a:tcPr>
                    <a:solidFill>
                      <a:srgbClr val="D2E182"/>
                    </a:solidFill>
                  </a:tcPr>
                </a:tc>
                <a:tc>
                  <a:txBody>
                    <a:bodyPr/>
                    <a:lstStyle/>
                    <a:p>
                      <a:pPr marL="0" marR="0" lvl="0" indent="0" algn="r" defTabSz="914400" rtl="0" eaLnBrk="1" fontAlgn="base" latinLnBrk="0" hangingPunct="1">
                        <a:lnSpc>
                          <a:spcPct val="100000"/>
                        </a:lnSpc>
                        <a:spcBef>
                          <a:spcPct val="0"/>
                        </a:spcBef>
                        <a:spcAft>
                          <a:spcPct val="0"/>
                        </a:spcAft>
                        <a:buClr>
                          <a:schemeClr val="accent1"/>
                        </a:buClr>
                        <a:buSzTx/>
                        <a:buFontTx/>
                        <a:buNone/>
                        <a:tabLst/>
                      </a:pPr>
                      <a:r>
                        <a:rPr kumimoji="0" lang="en-GB" sz="1400" b="0" i="0" u="none" strike="noStrike" cap="none" normalizeH="0" baseline="0" dirty="0">
                          <a:ln>
                            <a:noFill/>
                          </a:ln>
                          <a:solidFill>
                            <a:schemeClr val="tx1"/>
                          </a:solidFill>
                          <a:effectLst/>
                          <a:latin typeface="+mj-lt"/>
                        </a:rPr>
                        <a:t>45 kr</a:t>
                      </a:r>
                    </a:p>
                  </a:txBody>
                  <a:tcPr>
                    <a:solidFill>
                      <a:srgbClr val="D2E182"/>
                    </a:solidFill>
                  </a:tcPr>
                </a:tc>
                <a:extLst>
                  <a:ext uri="{0D108BD9-81ED-4DB2-BD59-A6C34878D82A}">
                    <a16:rowId xmlns:a16="http://schemas.microsoft.com/office/drawing/2014/main" val="10001"/>
                  </a:ext>
                </a:extLst>
              </a:tr>
            </a:tbl>
          </a:graphicData>
        </a:graphic>
      </p:graphicFrame>
      <p:graphicFrame>
        <p:nvGraphicFramePr>
          <p:cNvPr id="5" name="Platshållare för innehåll 8">
            <a:extLst>
              <a:ext uri="{FF2B5EF4-FFF2-40B4-BE49-F238E27FC236}">
                <a16:creationId xmlns:a16="http://schemas.microsoft.com/office/drawing/2014/main" id="{37E15DAE-446F-3F55-C6C9-D1B374334B55}"/>
              </a:ext>
            </a:extLst>
          </p:cNvPr>
          <p:cNvGraphicFramePr>
            <a:graphicFrameLocks noGrp="1"/>
          </p:cNvGraphicFramePr>
          <p:nvPr>
            <p:ph idx="1"/>
            <p:extLst>
              <p:ext uri="{D42A27DB-BD31-4B8C-83A1-F6EECF244321}">
                <p14:modId xmlns:p14="http://schemas.microsoft.com/office/powerpoint/2010/main" val="3572497458"/>
              </p:ext>
            </p:extLst>
          </p:nvPr>
        </p:nvGraphicFramePr>
        <p:xfrm>
          <a:off x="425550" y="3333336"/>
          <a:ext cx="6369870" cy="1418200"/>
        </p:xfrm>
        <a:graphic>
          <a:graphicData uri="http://schemas.openxmlformats.org/drawingml/2006/table">
            <a:tbl>
              <a:tblPr firstRow="1" bandRow="1">
                <a:tableStyleId>{5C22544A-7EE6-4342-B048-85BDC9FD1C3A}</a:tableStyleId>
              </a:tblPr>
              <a:tblGrid>
                <a:gridCol w="1469789">
                  <a:extLst>
                    <a:ext uri="{9D8B030D-6E8A-4147-A177-3AD203B41FA5}">
                      <a16:colId xmlns:a16="http://schemas.microsoft.com/office/drawing/2014/main" val="20000"/>
                    </a:ext>
                  </a:extLst>
                </a:gridCol>
                <a:gridCol w="1110685">
                  <a:extLst>
                    <a:ext uri="{9D8B030D-6E8A-4147-A177-3AD203B41FA5}">
                      <a16:colId xmlns:a16="http://schemas.microsoft.com/office/drawing/2014/main" val="20001"/>
                    </a:ext>
                  </a:extLst>
                </a:gridCol>
                <a:gridCol w="1951258">
                  <a:extLst>
                    <a:ext uri="{9D8B030D-6E8A-4147-A177-3AD203B41FA5}">
                      <a16:colId xmlns:a16="http://schemas.microsoft.com/office/drawing/2014/main" val="20002"/>
                    </a:ext>
                  </a:extLst>
                </a:gridCol>
                <a:gridCol w="1838138">
                  <a:extLst>
                    <a:ext uri="{9D8B030D-6E8A-4147-A177-3AD203B41FA5}">
                      <a16:colId xmlns:a16="http://schemas.microsoft.com/office/drawing/2014/main" val="20003"/>
                    </a:ext>
                  </a:extLst>
                </a:gridCol>
              </a:tblGrid>
              <a:tr h="354550">
                <a:tc gridSpan="2">
                  <a:txBody>
                    <a:bodyPr/>
                    <a:lstStyle/>
                    <a:p>
                      <a:r>
                        <a:rPr lang="sv-SE" sz="1400" b="1" dirty="0"/>
                        <a:t>Medlemsbarn </a:t>
                      </a:r>
                      <a:endParaRPr lang="sv-SE" sz="1400" dirty="0"/>
                    </a:p>
                  </a:txBody>
                  <a:tcPr/>
                </a:tc>
                <a:tc hMerge="1">
                  <a:txBody>
                    <a:bodyPr/>
                    <a:lstStyle/>
                    <a:p>
                      <a:endParaRPr lang="sv-SE"/>
                    </a:p>
                  </a:txBody>
                  <a:tcPr/>
                </a:tc>
                <a:tc gridSpan="2">
                  <a:txBody>
                    <a:bodyPr/>
                    <a:lstStyle/>
                    <a:p>
                      <a:r>
                        <a:rPr lang="sv-SE" sz="1400" dirty="0"/>
                        <a:t>                                          Småbarnsrabatt</a:t>
                      </a:r>
                    </a:p>
                  </a:txBody>
                  <a:tcPr/>
                </a:tc>
                <a:tc hMerge="1">
                  <a:txBody>
                    <a:bodyPr/>
                    <a:lstStyle/>
                    <a:p>
                      <a:endParaRPr lang="sv-SE"/>
                    </a:p>
                  </a:txBody>
                  <a:tcPr/>
                </a:tc>
                <a:extLst>
                  <a:ext uri="{0D108BD9-81ED-4DB2-BD59-A6C34878D82A}">
                    <a16:rowId xmlns:a16="http://schemas.microsoft.com/office/drawing/2014/main" val="10000"/>
                  </a:ext>
                </a:extLst>
              </a:tr>
              <a:tr h="354550">
                <a:tc>
                  <a:txBody>
                    <a:bodyPr/>
                    <a:lstStyle/>
                    <a:p>
                      <a:r>
                        <a:rPr lang="sv-SE" sz="1400" dirty="0"/>
                        <a:t>12,5 </a:t>
                      </a:r>
                      <a:r>
                        <a:rPr lang="sv-SE" sz="1400" dirty="0" err="1"/>
                        <a:t>pbb</a:t>
                      </a:r>
                      <a:endParaRPr lang="sv-SE" sz="1400" dirty="0"/>
                    </a:p>
                  </a:txBody>
                  <a:tcPr/>
                </a:tc>
                <a:tc>
                  <a:txBody>
                    <a:bodyPr/>
                    <a:lstStyle/>
                    <a:p>
                      <a:pPr algn="r"/>
                      <a:r>
                        <a:rPr lang="sv-SE" sz="1400" dirty="0"/>
                        <a:t>134 kr</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400" dirty="0"/>
                        <a:t>12,5 </a:t>
                      </a:r>
                      <a:r>
                        <a:rPr lang="sv-SE" sz="1400" dirty="0" err="1"/>
                        <a:t>pbb</a:t>
                      </a:r>
                      <a:endParaRPr lang="sv-SE" sz="1400" dirty="0"/>
                    </a:p>
                  </a:txBody>
                  <a:tcPr/>
                </a:tc>
                <a:tc>
                  <a:txBody>
                    <a:bodyPr/>
                    <a:lstStyle/>
                    <a:p>
                      <a:pPr algn="r"/>
                      <a:r>
                        <a:rPr lang="sv-SE" sz="1400" dirty="0"/>
                        <a:t>119 kr</a:t>
                      </a:r>
                    </a:p>
                  </a:txBody>
                  <a:tcPr/>
                </a:tc>
                <a:extLst>
                  <a:ext uri="{0D108BD9-81ED-4DB2-BD59-A6C34878D82A}">
                    <a16:rowId xmlns:a16="http://schemas.microsoft.com/office/drawing/2014/main" val="592426932"/>
                  </a:ext>
                </a:extLst>
              </a:tr>
              <a:tr h="354550">
                <a:tc>
                  <a:txBody>
                    <a:bodyPr/>
                    <a:lstStyle/>
                    <a:p>
                      <a:r>
                        <a:rPr lang="sv-SE" sz="1400" dirty="0"/>
                        <a:t>25 </a:t>
                      </a:r>
                      <a:r>
                        <a:rPr lang="sv-SE" sz="1400" dirty="0" err="1"/>
                        <a:t>pbb</a:t>
                      </a:r>
                      <a:endParaRPr lang="sv-SE" sz="1400" dirty="0"/>
                    </a:p>
                  </a:txBody>
                  <a:tcPr/>
                </a:tc>
                <a:tc>
                  <a:txBody>
                    <a:bodyPr/>
                    <a:lstStyle/>
                    <a:p>
                      <a:pPr algn="r"/>
                      <a:r>
                        <a:rPr lang="sv-SE" sz="1400" dirty="0"/>
                        <a:t>208 kr   </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400" dirty="0"/>
                        <a:t>             25</a:t>
                      </a:r>
                      <a:r>
                        <a:rPr lang="sv-SE" sz="1400" baseline="0" dirty="0"/>
                        <a:t> </a:t>
                      </a:r>
                      <a:r>
                        <a:rPr lang="sv-SE" sz="1400" dirty="0" err="1"/>
                        <a:t>pbb</a:t>
                      </a:r>
                      <a:endParaRPr lang="sv-SE" sz="1400" dirty="0"/>
                    </a:p>
                  </a:txBody>
                  <a:tcPr/>
                </a:tc>
                <a:tc>
                  <a:txBody>
                    <a:bodyPr/>
                    <a:lstStyle/>
                    <a:p>
                      <a:pPr algn="r"/>
                      <a:r>
                        <a:rPr lang="sv-SE" sz="1400" dirty="0"/>
                        <a:t>184 kr</a:t>
                      </a:r>
                    </a:p>
                  </a:txBody>
                  <a:tcPr/>
                </a:tc>
                <a:extLst>
                  <a:ext uri="{0D108BD9-81ED-4DB2-BD59-A6C34878D82A}">
                    <a16:rowId xmlns:a16="http://schemas.microsoft.com/office/drawing/2014/main" val="10001"/>
                  </a:ext>
                </a:extLst>
              </a:tr>
              <a:tr h="354550">
                <a:tc>
                  <a:txBody>
                    <a:bodyPr/>
                    <a:lstStyle/>
                    <a:p>
                      <a:pPr eaLnBrk="1" hangingPunct="1">
                        <a:buClr>
                          <a:schemeClr val="accent2"/>
                        </a:buClr>
                      </a:pPr>
                      <a:r>
                        <a:rPr lang="sv-SE" sz="1400" dirty="0"/>
                        <a:t>50 </a:t>
                      </a:r>
                      <a:r>
                        <a:rPr lang="sv-SE" sz="1400" dirty="0" err="1"/>
                        <a:t>pbb</a:t>
                      </a:r>
                      <a:r>
                        <a:rPr lang="sv-SE" sz="1400" dirty="0"/>
                        <a:t>	</a:t>
                      </a:r>
                    </a:p>
                  </a:txBody>
                  <a:tcPr/>
                </a:tc>
                <a:tc>
                  <a:txBody>
                    <a:bodyPr/>
                    <a:lstStyle/>
                    <a:p>
                      <a:pPr algn="r" eaLnBrk="1" hangingPunct="1">
                        <a:buClr>
                          <a:schemeClr val="accent2"/>
                        </a:buClr>
                      </a:pPr>
                      <a:r>
                        <a:rPr lang="sv-SE" sz="1400" dirty="0"/>
                        <a:t>323 kr</a:t>
                      </a:r>
                    </a:p>
                  </a:txBody>
                  <a:tcPr/>
                </a:tc>
                <a:tc>
                  <a:txBody>
                    <a:bodyPr/>
                    <a:lstStyle/>
                    <a:p>
                      <a:pPr algn="r"/>
                      <a:r>
                        <a:rPr lang="sv-SE" sz="1400" dirty="0"/>
                        <a:t>50 </a:t>
                      </a:r>
                      <a:r>
                        <a:rPr lang="sv-SE" sz="1400" dirty="0" err="1"/>
                        <a:t>pbb</a:t>
                      </a:r>
                      <a:endParaRPr lang="sv-SE" sz="1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sv-SE" sz="1400" dirty="0"/>
                        <a:t>288 kr</a:t>
                      </a:r>
                    </a:p>
                  </a:txBody>
                  <a:tcPr/>
                </a:tc>
                <a:extLst>
                  <a:ext uri="{0D108BD9-81ED-4DB2-BD59-A6C34878D82A}">
                    <a16:rowId xmlns:a16="http://schemas.microsoft.com/office/drawing/2014/main" val="10002"/>
                  </a:ext>
                </a:extLst>
              </a:tr>
            </a:tbl>
          </a:graphicData>
        </a:graphic>
      </p:graphicFrame>
      <p:pic>
        <p:nvPicPr>
          <p:cNvPr id="3" name="Bildobjekt 2">
            <a:extLst>
              <a:ext uri="{FF2B5EF4-FFF2-40B4-BE49-F238E27FC236}">
                <a16:creationId xmlns:a16="http://schemas.microsoft.com/office/drawing/2014/main" id="{6E4CCE50-EC93-93AA-78A1-7D61063F2A84}"/>
              </a:ext>
            </a:extLst>
          </p:cNvPr>
          <p:cNvPicPr>
            <a:picLocks noChangeAspect="1"/>
          </p:cNvPicPr>
          <p:nvPr/>
        </p:nvPicPr>
        <p:blipFill>
          <a:blip r:embed="rId2">
            <a:clrChange>
              <a:clrFrom>
                <a:srgbClr val="FFFEFC"/>
              </a:clrFrom>
              <a:clrTo>
                <a:srgbClr val="FFFEFC">
                  <a:alpha val="0"/>
                </a:srgbClr>
              </a:clrTo>
            </a:clrChange>
          </a:blip>
          <a:stretch>
            <a:fillRect/>
          </a:stretch>
        </p:blipFill>
        <p:spPr>
          <a:xfrm>
            <a:off x="1008571" y="6325548"/>
            <a:ext cx="1800994" cy="398154"/>
          </a:xfrm>
          <a:prstGeom prst="rect">
            <a:avLst/>
          </a:prstGeom>
        </p:spPr>
      </p:pic>
    </p:spTree>
  </p:cSld>
  <p:clrMapOvr>
    <a:masterClrMapping/>
  </p:clrMapOvr>
</p:sld>
</file>

<file path=ppt/theme/theme1.xml><?xml version="1.0" encoding="utf-8"?>
<a:theme xmlns:a="http://schemas.openxmlformats.org/drawingml/2006/main" name="Folksam_mall_master_">
  <a:themeElements>
    <a:clrScheme name="Folksam">
      <a:dk1>
        <a:sysClr val="windowText" lastClr="000000"/>
      </a:dk1>
      <a:lt1>
        <a:sysClr val="window" lastClr="FFFFFF"/>
      </a:lt1>
      <a:dk2>
        <a:srgbClr val="0A4682"/>
      </a:dk2>
      <a:lt2>
        <a:srgbClr val="F2EEE6"/>
      </a:lt2>
      <a:accent1>
        <a:srgbClr val="009FE4"/>
      </a:accent1>
      <a:accent2>
        <a:srgbClr val="E6007E"/>
      </a:accent2>
      <a:accent3>
        <a:srgbClr val="B0CB0B"/>
      </a:accent3>
      <a:accent4>
        <a:srgbClr val="FFB900"/>
      </a:accent4>
      <a:accent5>
        <a:srgbClr val="4BACC6"/>
      </a:accent5>
      <a:accent6>
        <a:srgbClr val="F79646"/>
      </a:accent6>
      <a:hlink>
        <a:srgbClr val="0000FF"/>
      </a:hlink>
      <a:folHlink>
        <a:srgbClr val="800080"/>
      </a:folHlink>
    </a:clrScheme>
    <a:fontScheme name="Office - klassiskt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olksam_mall_exempelsidor_master_.potx" id="{9D9B1784-5ACD-4D1B-B415-E74BB53A8144}" vid="{C327C8E6-2C24-428B-AE49-7C219EF4253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Folksam_mall_master_</Template>
  <TotalTime>4198</TotalTime>
  <Words>861</Words>
  <Application>Microsoft Office PowerPoint</Application>
  <PresentationFormat>Bildspel på skärmen (4:3)</PresentationFormat>
  <Paragraphs>218</Paragraphs>
  <Slides>16</Slides>
  <Notes>1</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16</vt:i4>
      </vt:variant>
    </vt:vector>
  </HeadingPairs>
  <TitlesOfParts>
    <vt:vector size="19" baseType="lpstr">
      <vt:lpstr>Arial</vt:lpstr>
      <vt:lpstr>Calibri</vt:lpstr>
      <vt:lpstr>Folksam_mall_master_</vt:lpstr>
      <vt:lpstr>Medlemsförsäkringar</vt:lpstr>
      <vt:lpstr>Ingår i medlemskapet</vt:lpstr>
      <vt:lpstr>Medlemsolycksfall fritid    </vt:lpstr>
      <vt:lpstr>Kompletterings TGL</vt:lpstr>
      <vt:lpstr>Barngruppliv</vt:lpstr>
      <vt:lpstr>Hemförsäkring</vt:lpstr>
      <vt:lpstr>Försäkra ditt boende till medlemspris</vt:lpstr>
      <vt:lpstr>Inkomstförsäkring</vt:lpstr>
      <vt:lpstr>Försäkringar du själv kan teckna </vt:lpstr>
      <vt:lpstr>Sjuk- och efterlevandeförsäkring</vt:lpstr>
      <vt:lpstr>Juristförsäkring</vt:lpstr>
      <vt:lpstr>Medlemsspar</vt:lpstr>
      <vt:lpstr>Medlemsbarn  sjuk och olycksfallsförsäkring</vt:lpstr>
      <vt:lpstr>Gruppförsäkring 60 + Pensionärsförsäkring för medlem och medförsäkrad</vt:lpstr>
      <vt:lpstr>Månadspremier  Medlemsbarn</vt:lpstr>
      <vt:lpstr>Månadspremier</vt:lpstr>
    </vt:vector>
  </TitlesOfParts>
  <Company>Folksamgruppen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FALU24</dc:creator>
  <cp:lastModifiedBy>Emelie Sydow</cp:lastModifiedBy>
  <cp:revision>548</cp:revision>
  <dcterms:created xsi:type="dcterms:W3CDTF">2015-09-10T08:34:36Z</dcterms:created>
  <dcterms:modified xsi:type="dcterms:W3CDTF">2024-05-29T11:01:56Z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49c2d45-cf8f-4adf-a778-3c33aaf3f9b7_Enabled">
    <vt:lpwstr>true</vt:lpwstr>
  </property>
  <property fmtid="{D5CDD505-2E9C-101B-9397-08002B2CF9AE}" pid="3" name="MSIP_Label_149c2d45-cf8f-4adf-a778-3c33aaf3f9b7_SetDate">
    <vt:lpwstr>2021-10-13T09:00:41Z</vt:lpwstr>
  </property>
  <property fmtid="{D5CDD505-2E9C-101B-9397-08002B2CF9AE}" pid="4" name="MSIP_Label_149c2d45-cf8f-4adf-a778-3c33aaf3f9b7_Method">
    <vt:lpwstr>Standard</vt:lpwstr>
  </property>
  <property fmtid="{D5CDD505-2E9C-101B-9397-08002B2CF9AE}" pid="5" name="MSIP_Label_149c2d45-cf8f-4adf-a778-3c33aaf3f9b7_Name">
    <vt:lpwstr>149c2d45-cf8f-4adf-a778-3c33aaf3f9b7</vt:lpwstr>
  </property>
  <property fmtid="{D5CDD505-2E9C-101B-9397-08002B2CF9AE}" pid="6" name="MSIP_Label_149c2d45-cf8f-4adf-a778-3c33aaf3f9b7_SiteId">
    <vt:lpwstr>04368cd7-79db-48c2-a243-1f6c2025dec8</vt:lpwstr>
  </property>
  <property fmtid="{D5CDD505-2E9C-101B-9397-08002B2CF9AE}" pid="7" name="MSIP_Label_149c2d45-cf8f-4adf-a778-3c33aaf3f9b7_ActionId">
    <vt:lpwstr/>
  </property>
  <property fmtid="{D5CDD505-2E9C-101B-9397-08002B2CF9AE}" pid="8" name="MSIP_Label_149c2d45-cf8f-4adf-a778-3c33aaf3f9b7_ContentBits">
    <vt:lpwstr>0</vt:lpwstr>
  </property>
</Properties>
</file>